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74" r:id="rId12"/>
    <p:sldId id="280" r:id="rId13"/>
    <p:sldId id="283" r:id="rId14"/>
    <p:sldId id="281" r:id="rId15"/>
    <p:sldId id="282" r:id="rId16"/>
    <p:sldId id="285" r:id="rId17"/>
    <p:sldId id="270" r:id="rId18"/>
    <p:sldId id="271" r:id="rId19"/>
    <p:sldId id="272" r:id="rId20"/>
    <p:sldId id="28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FF9900"/>
    <a:srgbClr val="FF66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7" autoAdjust="0"/>
    <p:restoredTop sz="9466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34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18534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534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8534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1853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535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535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B75CA4A-26AF-4215-952E-A064BDE534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21AE4-0F34-4288-B737-3C4A0084A0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E387-CEC7-4183-BA9E-36B419B65C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18F1CF6-B61E-4DF5-9EE7-A8054AC005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53B0813-C544-425A-A492-E9B7BA48EF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1BD13-15B3-4454-97D9-94392985E1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68794-33ED-44B3-8EDE-EE0BFA6EC9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5FEB8-FA49-4D38-B863-220AF5E8FA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30E70-161B-44B2-B04B-D51A565100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6B34D-C772-434B-B558-6ECA532782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D5772-F636-4D38-99EE-617C0310C6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03D75-DFF2-4ECE-8E4E-8792D4A4BF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631BC-F088-4939-97A0-9CCC543C5F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2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8432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8432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18432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3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3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1843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765999-63B5-4C88-B85E-8B0D285EC558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692696"/>
            <a:ext cx="7239000" cy="3667298"/>
          </a:xfrm>
        </p:spPr>
        <p:txBody>
          <a:bodyPr/>
          <a:lstStyle/>
          <a:p>
            <a:r>
              <a:rPr lang="ru-RU" b="1" dirty="0"/>
              <a:t>Современные технологии </a:t>
            </a:r>
            <a:br>
              <a:rPr lang="ru-RU" b="1" dirty="0"/>
            </a:br>
            <a:r>
              <a:rPr lang="ru-RU" b="1" dirty="0"/>
              <a:t>в контексте </a:t>
            </a:r>
            <a:r>
              <a:rPr lang="ru-RU" b="1" dirty="0" err="1"/>
              <a:t>компетентностного</a:t>
            </a:r>
            <a:r>
              <a:rPr lang="ru-RU" b="1" dirty="0"/>
              <a:t> подхода как инструмент управления качеством образования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25144"/>
            <a:ext cx="7239000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ru-RU" sz="1600" dirty="0" smtClean="0"/>
              <a:t>Материалы </a:t>
            </a:r>
            <a:r>
              <a:rPr lang="ru-RU" sz="1600" dirty="0" smtClean="0"/>
              <a:t>семинара</a:t>
            </a:r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700213"/>
            <a:ext cx="7345363" cy="3671887"/>
          </a:xfrm>
        </p:spPr>
        <p:txBody>
          <a:bodyPr/>
          <a:lstStyle/>
          <a:p>
            <a:r>
              <a:rPr lang="ru-RU" b="1"/>
              <a:t>Одна и та же технология может осуществляться разными педагогами, где и будут проявляться их профессионализм и педагогическое мастерство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Среди педагогических технологий по сфере применения в образовательной области можно выделить следующие: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3"/>
          <p:cNvSpPr>
            <a:spLocks noGrp="1"/>
          </p:cNvSpPr>
          <p:nvPr>
            <p:ph type="subTitle" idx="1"/>
          </p:nvPr>
        </p:nvSpPr>
        <p:spPr>
          <a:xfrm>
            <a:off x="1259632" y="2492896"/>
            <a:ext cx="7239000" cy="1752600"/>
          </a:xfrm>
        </p:spPr>
        <p:txBody>
          <a:bodyPr/>
          <a:lstStyle/>
          <a:p>
            <a:pPr lvl="0"/>
            <a:r>
              <a:rPr lang="ru-RU" i="1" dirty="0" smtClean="0"/>
              <a:t>универсальные</a:t>
            </a:r>
            <a:r>
              <a:rPr lang="ru-RU" dirty="0" smtClean="0"/>
              <a:t> – пригодные для преподавания почти любого предмета;</a:t>
            </a:r>
          </a:p>
          <a:p>
            <a:pPr lvl="0"/>
            <a:r>
              <a:rPr lang="ru-RU" i="1" dirty="0" smtClean="0"/>
              <a:t>ограниченные</a:t>
            </a:r>
            <a:r>
              <a:rPr lang="ru-RU" dirty="0" smtClean="0"/>
              <a:t> – пригодные для преподавания нескольких предметов;</a:t>
            </a:r>
          </a:p>
          <a:p>
            <a:pPr lvl="0"/>
            <a:r>
              <a:rPr lang="ru-RU" i="1" dirty="0" smtClean="0"/>
              <a:t>специфические</a:t>
            </a:r>
            <a:r>
              <a:rPr lang="ru-RU" dirty="0" smtClean="0"/>
              <a:t> - пригодные для преподавания одного – двух предметов.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2666" y="114499"/>
            <a:ext cx="8667806" cy="6338837"/>
          </a:xfrm>
          <a:prstGeom prst="roundRect">
            <a:avLst/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3038" y="985838"/>
            <a:ext cx="7089402" cy="5323482"/>
          </a:xfrm>
        </p:spPr>
        <p:txBody>
          <a:bodyPr/>
          <a:lstStyle/>
          <a:p>
            <a:r>
              <a:rPr lang="ru-RU" dirty="0" smtClean="0"/>
              <a:t>Предлагаю обсудить достоинства и недостатки приемов педагогической техники, которые мы заочно вспомнили-изучили за последние два месяца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556792"/>
            <a:ext cx="65527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Гуманно-личностная технология </a:t>
            </a:r>
            <a:r>
              <a:rPr lang="ru-RU" sz="2400" dirty="0" err="1" smtClean="0"/>
              <a:t>Ш.А.Амонашвили</a:t>
            </a:r>
            <a:r>
              <a:rPr lang="ru-RU" sz="2400" dirty="0" smtClean="0"/>
              <a:t> </a:t>
            </a:r>
          </a:p>
          <a:p>
            <a:pPr marL="514350" indent="-514350"/>
            <a:endParaRPr lang="ru-RU" sz="2400" dirty="0" smtClean="0"/>
          </a:p>
          <a:p>
            <a:pPr marL="514350" indent="-514350"/>
            <a:endParaRPr lang="ru-RU" sz="2400" dirty="0" smtClean="0"/>
          </a:p>
          <a:p>
            <a:pPr marL="514350" indent="-514350"/>
            <a:r>
              <a:rPr lang="ru-RU" sz="2400" dirty="0" smtClean="0"/>
              <a:t>2. Технология интенсификации обучения на основе схемных и знаковых моделей учебного материала (В.Ф.Шаталов)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556792"/>
            <a:ext cx="691276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2400" dirty="0" smtClean="0"/>
              <a:t>3. Технология </a:t>
            </a:r>
            <a:r>
              <a:rPr lang="ru-RU" sz="2400" dirty="0" err="1" smtClean="0"/>
              <a:t>С.Н.Лысенковой</a:t>
            </a:r>
            <a:r>
              <a:rPr lang="ru-RU" sz="2400" dirty="0" smtClean="0"/>
              <a:t>: перспективно-опережающее обучение с использованием опорных схем при комментируемом управлении </a:t>
            </a:r>
          </a:p>
          <a:p>
            <a:pPr marL="514350" indent="-514350"/>
            <a:r>
              <a:rPr lang="ru-RU" sz="2400" dirty="0" smtClean="0"/>
              <a:t>4. Технология индивидуализации обучения (</a:t>
            </a:r>
            <a:r>
              <a:rPr lang="ru-RU" sz="2400" dirty="0" err="1" smtClean="0"/>
              <a:t>Инге</a:t>
            </a:r>
            <a:r>
              <a:rPr lang="ru-RU" sz="2400" dirty="0" smtClean="0"/>
              <a:t> Унт, </a:t>
            </a:r>
            <a:r>
              <a:rPr lang="ru-RU" sz="2400" dirty="0" err="1" smtClean="0"/>
              <a:t>А.С.Границкая</a:t>
            </a:r>
            <a:r>
              <a:rPr lang="ru-RU" sz="2400" dirty="0" smtClean="0"/>
              <a:t>, </a:t>
            </a:r>
            <a:r>
              <a:rPr lang="ru-RU" sz="2400" dirty="0" err="1" smtClean="0"/>
              <a:t>В.Д.Шадриков</a:t>
            </a:r>
            <a:r>
              <a:rPr lang="ru-RU" sz="2400" dirty="0" smtClean="0"/>
              <a:t>) </a:t>
            </a:r>
          </a:p>
          <a:p>
            <a:pPr marL="514350" indent="-514350"/>
            <a:r>
              <a:rPr lang="ru-RU" sz="2400" dirty="0" smtClean="0"/>
              <a:t>5. . Коллективный способ обучения КСО (А.Г.Ривин, В.К.Дьяченко) </a:t>
            </a:r>
          </a:p>
          <a:p>
            <a:pPr marL="514350" indent="-514350"/>
            <a:r>
              <a:rPr lang="ru-RU" sz="2400" dirty="0" smtClean="0"/>
              <a:t>6. Укрупнение дидактических единиц - УДЕ (П.М.Эрдниев) </a:t>
            </a:r>
          </a:p>
          <a:p>
            <a:pPr marL="514350" indent="-514350"/>
            <a:r>
              <a:rPr lang="ru-RU" sz="2400" dirty="0" smtClean="0"/>
              <a:t>7. Технология саморазвития </a:t>
            </a:r>
          </a:p>
          <a:p>
            <a:pPr marL="514350" indent="-514350"/>
            <a:r>
              <a:rPr lang="ru-RU" sz="2400" dirty="0" smtClean="0"/>
              <a:t>     (М. </a:t>
            </a:r>
            <a:r>
              <a:rPr lang="ru-RU" sz="2400" dirty="0" err="1" smtClean="0"/>
              <a:t>Монтессори</a:t>
            </a:r>
            <a:r>
              <a:rPr lang="ru-RU" sz="2400" dirty="0" smtClean="0"/>
              <a:t>)</a:t>
            </a:r>
          </a:p>
          <a:p>
            <a:pPr marL="514350" indent="-51435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00113" y="1700213"/>
            <a:ext cx="7848600" cy="2987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«Если я повелю своему генералу обернуться морской чайкой, и если генерал не выполнит приказа, это будет не его вина, а моя»</a:t>
            </a:r>
            <a:r>
              <a:rPr kumimoji="0" lang="ru-RU" sz="36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76475" y="4949825"/>
            <a:ext cx="6205538" cy="7953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ru-RU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0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Антуан де Сент-Экзюпери «Маленький принц»</a:t>
            </a:r>
            <a:r>
              <a:rPr kumimoji="0" lang="ru-RU" sz="25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5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/>
              <a:t>Важнейшее правило успешного учения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19250" y="2332038"/>
            <a:ext cx="6657975" cy="34036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sz="3800" dirty="0"/>
              <a:t>Ставьте перед собой и перед теми, кого вы учите, реальные цели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1341438"/>
            <a:ext cx="7632700" cy="5111750"/>
          </a:xfrm>
          <a:noFill/>
          <a:ln/>
        </p:spPr>
        <p:txBody>
          <a:bodyPr/>
          <a:lstStyle/>
          <a:p>
            <a:pPr algn="ctr"/>
            <a:r>
              <a:rPr lang="ru-RU" b="1"/>
              <a:t>попробуй сам </a:t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b="1"/>
              <a:t>предложи обучающимся</a:t>
            </a:r>
            <a:br>
              <a:rPr lang="ru-RU" b="1"/>
            </a:br>
            <a:r>
              <a:rPr lang="ru-RU" b="1"/>
              <a:t> </a:t>
            </a:r>
            <a:br>
              <a:rPr lang="ru-RU" b="1"/>
            </a:br>
            <a:r>
              <a:rPr lang="ru-RU" b="1"/>
              <a:t>поделись с коллегами </a:t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b="1"/>
              <a:t>найди единомышленников </a:t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b="1"/>
              <a:t>объедините усилия</a:t>
            </a:r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 rot="5400000">
            <a:off x="4288632" y="2056606"/>
            <a:ext cx="465138" cy="4730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29" name="AutoShape 9"/>
          <p:cNvSpPr>
            <a:spLocks noChangeArrowheads="1"/>
          </p:cNvSpPr>
          <p:nvPr/>
        </p:nvSpPr>
        <p:spPr bwMode="auto">
          <a:xfrm rot="5400000">
            <a:off x="4288632" y="3209131"/>
            <a:ext cx="465138" cy="4730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30" name="AutoShape 10"/>
          <p:cNvSpPr>
            <a:spLocks noChangeArrowheads="1"/>
          </p:cNvSpPr>
          <p:nvPr/>
        </p:nvSpPr>
        <p:spPr bwMode="auto">
          <a:xfrm rot="5400000">
            <a:off x="4288632" y="4288631"/>
            <a:ext cx="465138" cy="4730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31" name="AutoShape 11"/>
          <p:cNvSpPr>
            <a:spLocks noChangeArrowheads="1"/>
          </p:cNvSpPr>
          <p:nvPr/>
        </p:nvSpPr>
        <p:spPr bwMode="auto">
          <a:xfrm rot="5400000">
            <a:off x="4288632" y="5441156"/>
            <a:ext cx="465138" cy="4730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uiExpand="1" build="p"/>
      <p:bldP spid="107525" grpId="0" animBg="1"/>
      <p:bldP spid="107529" grpId="0" animBg="1"/>
      <p:bldP spid="107530" grpId="0" animBg="1"/>
      <p:bldP spid="10753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628775"/>
            <a:ext cx="7199313" cy="18002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b="1"/>
              <a:t>Ведь только вместе можно добиться наилучшего успеха</a:t>
            </a:r>
            <a:r>
              <a:rPr lang="ru-RU" sz="3200"/>
              <a:t> </a:t>
            </a:r>
          </a:p>
        </p:txBody>
      </p:sp>
      <p:graphicFrame>
        <p:nvGraphicFramePr>
          <p:cNvPr id="10854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276600" y="3990975"/>
          <a:ext cx="2808288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9" name="Clip" r:id="rId3" imgW="2413800" imgH="1854000" progId="">
                  <p:embed/>
                </p:oleObj>
              </mc:Choice>
              <mc:Fallback>
                <p:oleObj name="Clip" r:id="rId3" imgW="2413800" imgH="18540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90975"/>
                        <a:ext cx="2808288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125538"/>
            <a:ext cx="7705725" cy="2536825"/>
          </a:xfrm>
        </p:spPr>
        <p:txBody>
          <a:bodyPr/>
          <a:lstStyle/>
          <a:p>
            <a:pPr algn="r"/>
            <a:r>
              <a:rPr lang="ru-RU" sz="3200" b="1" i="1"/>
              <a:t>Кто не хочет применять новые средства,</a:t>
            </a:r>
            <a:br>
              <a:rPr lang="ru-RU" sz="3200" b="1" i="1"/>
            </a:br>
            <a:r>
              <a:rPr lang="ru-RU" sz="3200" b="1" i="1"/>
              <a:t>должен ждать новых бед</a:t>
            </a:r>
            <a:r>
              <a:rPr lang="ru-RU" sz="3200" i="1"/>
              <a:t/>
            </a:r>
            <a:br>
              <a:rPr lang="ru-RU" sz="3200" i="1"/>
            </a:br>
            <a:r>
              <a:rPr lang="ru-RU" sz="3200" i="1"/>
              <a:t>                         </a:t>
            </a:r>
            <a:r>
              <a:rPr lang="ru-RU" sz="2800" i="1"/>
              <a:t>Френсис Бэкон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80928"/>
            <a:ext cx="7313612" cy="1143000"/>
          </a:xfrm>
        </p:spPr>
        <p:txBody>
          <a:bodyPr/>
          <a:lstStyle/>
          <a:p>
            <a:r>
              <a:rPr lang="ru-RU" dirty="0" smtClean="0"/>
              <a:t>Спасибо за сотрудничество!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51" name="Group 35"/>
          <p:cNvGraphicFramePr>
            <a:graphicFrameLocks noGrp="1"/>
          </p:cNvGraphicFramePr>
          <p:nvPr>
            <p:ph sz="half" idx="1"/>
          </p:nvPr>
        </p:nvGraphicFramePr>
        <p:xfrm>
          <a:off x="1476375" y="476250"/>
          <a:ext cx="7272338" cy="3529013"/>
        </p:xfrm>
        <a:graphic>
          <a:graphicData uri="http://schemas.openxmlformats.org/drawingml/2006/table">
            <a:tbl>
              <a:tblPr/>
              <a:tblGrid>
                <a:gridCol w="3636963"/>
                <a:gridCol w="3635375"/>
              </a:tblGrid>
              <a:tr h="1279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Традиционные требования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Новые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требования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2249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«Выпускник знающий»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«Выпускник умеющий, творческий»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43" name="Object 27"/>
          <p:cNvGraphicFramePr>
            <a:graphicFrameLocks noGrp="1"/>
          </p:cNvGraphicFramePr>
          <p:nvPr>
            <p:ph sz="half" idx="2"/>
          </p:nvPr>
        </p:nvGraphicFramePr>
        <p:xfrm>
          <a:off x="3132138" y="4221163"/>
          <a:ext cx="3313112" cy="219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4" name="Clip" r:id="rId3" imgW="3001680" imgH="2192040" progId="">
                  <p:embed/>
                </p:oleObj>
              </mc:Choice>
              <mc:Fallback>
                <p:oleObj name="Clip" r:id="rId3" imgW="3001680" imgH="2192040" progId="">
                  <p:embed/>
                  <p:pic>
                    <p:nvPicPr>
                      <p:cNvPr id="0" name="Picture 2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221163"/>
                        <a:ext cx="3313112" cy="219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6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6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76375" y="1628775"/>
            <a:ext cx="7343775" cy="4105275"/>
          </a:xfrm>
        </p:spPr>
        <p:txBody>
          <a:bodyPr/>
          <a:lstStyle/>
          <a:p>
            <a:r>
              <a:rPr lang="ru-RU" sz="2500" b="1" i="1" dirty="0"/>
              <a:t>«Компетенция» </a:t>
            </a:r>
            <a:r>
              <a:rPr lang="ru-RU" sz="2500" dirty="0"/>
              <a:t>- совокупность взаимосвязанных качеств личности (знаний, умений, навыков, способов деятельности), которая позволяет ставить и достигать цели.</a:t>
            </a:r>
            <a:endParaRPr lang="ru-RU" sz="2500" b="1" i="1" dirty="0"/>
          </a:p>
          <a:p>
            <a:r>
              <a:rPr lang="ru-RU" sz="2500" b="1" i="1" dirty="0"/>
              <a:t>«Компетентность»</a:t>
            </a:r>
            <a:r>
              <a:rPr lang="ru-RU" sz="2500" dirty="0"/>
              <a:t> - интегральное качество личности, проявляющееся в общей способности и готовности к деятельности, основанной на знаниях и опыте.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1476375" y="3068638"/>
            <a:ext cx="2895600" cy="2438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9105" name="AutoShape 17"/>
          <p:cNvSpPr>
            <a:spLocks noChangeArrowheads="1"/>
          </p:cNvSpPr>
          <p:nvPr/>
        </p:nvSpPr>
        <p:spPr bwMode="auto">
          <a:xfrm>
            <a:off x="1476375" y="1628775"/>
            <a:ext cx="2895600" cy="14478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9999"/>
              </a:solidFill>
            </a:endParaRPr>
          </a:p>
        </p:txBody>
      </p:sp>
      <p:sp>
        <p:nvSpPr>
          <p:cNvPr id="89106" name="Rectangle 18"/>
          <p:cNvSpPr>
            <a:spLocks noChangeArrowheads="1"/>
          </p:cNvSpPr>
          <p:nvPr/>
        </p:nvSpPr>
        <p:spPr bwMode="auto">
          <a:xfrm>
            <a:off x="1476375" y="5516563"/>
            <a:ext cx="28956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chemeClr val="tx2"/>
              </a:solidFill>
            </a:endParaRPr>
          </a:p>
        </p:txBody>
      </p:sp>
      <p:sp>
        <p:nvSpPr>
          <p:cNvPr id="89107" name="Rectangle 19"/>
          <p:cNvSpPr>
            <a:spLocks noChangeArrowheads="1"/>
          </p:cNvSpPr>
          <p:nvPr/>
        </p:nvSpPr>
        <p:spPr bwMode="auto">
          <a:xfrm>
            <a:off x="2268538" y="3789363"/>
            <a:ext cx="1295400" cy="990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9108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4500563" y="2205038"/>
            <a:ext cx="4392612" cy="395922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/>
              <a:t> </a:t>
            </a:r>
            <a:r>
              <a:rPr lang="ru-RU" sz="2000" b="1" dirty="0"/>
              <a:t>Опыт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</a:pPr>
            <a:r>
              <a:rPr lang="ru-RU" sz="2000" b="1" dirty="0"/>
              <a:t>Деятельность, основанная на знаниях</a:t>
            </a:r>
            <a:r>
              <a:rPr lang="ru-RU" sz="1700" b="1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700" b="1" dirty="0"/>
          </a:p>
          <a:p>
            <a:pPr>
              <a:lnSpc>
                <a:spcPct val="80000"/>
              </a:lnSpc>
            </a:pPr>
            <a:r>
              <a:rPr lang="ru-RU" sz="2000" b="1" dirty="0"/>
              <a:t>Знания, умения, навыки</a:t>
            </a:r>
            <a:r>
              <a:rPr lang="ru-RU" sz="1700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9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9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9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9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4" grpId="0" animBg="1"/>
      <p:bldP spid="89105" grpId="0" animBg="1"/>
      <p:bldP spid="89106" grpId="0" animBg="1"/>
      <p:bldP spid="891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700213"/>
            <a:ext cx="7489825" cy="40322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/>
              <a:t>Обучающийся считается компетентным по результатам деятельности, если он способен применять усвоенное на практике, то есть перенести компетентность на определенные ситуации реальной жизни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Первый вопрос для обсуждения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39752" y="1772816"/>
            <a:ext cx="6337300" cy="34020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800" dirty="0"/>
              <a:t>  Когда обучающемуся не интересно учиться? </a:t>
            </a:r>
          </a:p>
          <a:p>
            <a:pPr>
              <a:buFont typeface="Wingdings" pitchFamily="2" charset="2"/>
              <a:buNone/>
            </a:pPr>
            <a:endParaRPr lang="ru-RU" sz="3800" dirty="0"/>
          </a:p>
          <a:p>
            <a:pPr>
              <a:buFont typeface="Wingdings" pitchFamily="2" charset="2"/>
              <a:buNone/>
            </a:pPr>
            <a:r>
              <a:rPr lang="ru-RU" sz="3800" dirty="0"/>
              <a:t>  Когда педагогу не интересно учить? </a:t>
            </a:r>
          </a:p>
        </p:txBody>
      </p:sp>
      <p:graphicFrame>
        <p:nvGraphicFramePr>
          <p:cNvPr id="96263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827088" y="2133600"/>
          <a:ext cx="1162050" cy="296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4" name="Clip" r:id="rId3" imgW="1857600" imgH="3995640" progId="">
                  <p:embed/>
                </p:oleObj>
              </mc:Choice>
              <mc:Fallback>
                <p:oleObj name="Clip" r:id="rId3" imgW="1857600" imgH="399564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133600"/>
                        <a:ext cx="1162050" cy="296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1547813" y="5661025"/>
            <a:ext cx="6192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dirty="0" smtClean="0">
                <a:latin typeface="Arial" charset="0"/>
              </a:rPr>
              <a:t>Составим </a:t>
            </a:r>
            <a:r>
              <a:rPr lang="ru-RU" sz="2800" dirty="0">
                <a:latin typeface="Arial" charset="0"/>
              </a:rPr>
              <a:t>перечень причин</a:t>
            </a:r>
            <a:r>
              <a:rPr lang="ru-RU" sz="2400" dirty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Второй вопрос для обсуждения</a:t>
            </a:r>
          </a:p>
        </p:txBody>
      </p:sp>
      <p:graphicFrame>
        <p:nvGraphicFramePr>
          <p:cNvPr id="911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524750" y="3500438"/>
          <a:ext cx="1181100" cy="286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1" name="Clip" r:id="rId3" imgW="1621800" imgH="3934080" progId="">
                  <p:embed/>
                </p:oleObj>
              </mc:Choice>
              <mc:Fallback>
                <p:oleObj name="Clip" r:id="rId3" imgW="1621800" imgH="393408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3500438"/>
                        <a:ext cx="1181100" cy="286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971550" y="1700213"/>
            <a:ext cx="69850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dirty="0">
                <a:latin typeface="Arial" charset="0"/>
              </a:rPr>
              <a:t>Станет ли педагогу интересно учить, а обучающемуся интересно учиться, если использовать в образовательном процессе современные образовательные технологии и методики?</a:t>
            </a:r>
          </a:p>
        </p:txBody>
      </p:sp>
      <p:sp>
        <p:nvSpPr>
          <p:cNvPr id="91144" name="Rectangle 8"/>
          <p:cNvSpPr>
            <a:spLocks noChangeArrowheads="1"/>
          </p:cNvSpPr>
          <p:nvPr/>
        </p:nvSpPr>
        <p:spPr bwMode="auto">
          <a:xfrm>
            <a:off x="684213" y="5089694"/>
            <a:ext cx="66960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000" dirty="0">
                <a:latin typeface="Arial" charset="0"/>
              </a:rPr>
              <a:t>П</a:t>
            </a:r>
            <a:r>
              <a:rPr lang="en-US" sz="2000" dirty="0" err="1">
                <a:latin typeface="Arial" charset="0"/>
              </a:rPr>
              <a:t>одб</a:t>
            </a:r>
            <a:r>
              <a:rPr lang="ru-RU" sz="2000" dirty="0">
                <a:latin typeface="Arial" charset="0"/>
              </a:rPr>
              <a:t>е</a:t>
            </a:r>
            <a:r>
              <a:rPr lang="en-US" sz="2000" dirty="0">
                <a:latin typeface="Arial" charset="0"/>
              </a:rPr>
              <a:t>р</a:t>
            </a:r>
            <a:r>
              <a:rPr lang="ru-RU" sz="2000" dirty="0" err="1">
                <a:latin typeface="Arial" charset="0"/>
              </a:rPr>
              <a:t>ите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довод</a:t>
            </a:r>
            <a:r>
              <a:rPr lang="ru-RU" sz="2000" dirty="0" err="1" smtClean="0">
                <a:latin typeface="Arial" charset="0"/>
              </a:rPr>
              <a:t>ы</a:t>
            </a:r>
            <a:r>
              <a:rPr lang="en-US" sz="2000" dirty="0" smtClean="0">
                <a:latin typeface="Arial" charset="0"/>
              </a:rPr>
              <a:t>, </a:t>
            </a:r>
            <a:r>
              <a:rPr lang="en-US" sz="2000" dirty="0" err="1">
                <a:latin typeface="Arial" charset="0"/>
              </a:rPr>
              <a:t>которые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dirty="0" err="1">
                <a:latin typeface="Arial" charset="0"/>
              </a:rPr>
              <a:t>по</a:t>
            </a:r>
            <a:r>
              <a:rPr lang="en-US" sz="2000" dirty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вашему </a:t>
            </a:r>
            <a:r>
              <a:rPr lang="en-US" sz="2000" dirty="0" err="1">
                <a:latin typeface="Arial" charset="0"/>
              </a:rPr>
              <a:t>мнению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dirty="0" err="1">
                <a:latin typeface="Arial" charset="0"/>
              </a:rPr>
              <a:t>доказывают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эффективность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технологии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dirty="0" err="1">
                <a:latin typeface="Arial" charset="0"/>
              </a:rPr>
              <a:t>способной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повысить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интерес</a:t>
            </a:r>
            <a:r>
              <a:rPr lang="en-US" sz="2000" dirty="0">
                <a:latin typeface="Arial" charset="0"/>
              </a:rPr>
              <a:t> к </a:t>
            </a:r>
            <a:r>
              <a:rPr lang="en-US" sz="2000" dirty="0" err="1">
                <a:latin typeface="Arial" charset="0"/>
              </a:rPr>
              <a:t>процессу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обучения</a:t>
            </a:r>
            <a:r>
              <a:rPr lang="en-US" sz="2000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3" grpId="0"/>
      <p:bldP spid="911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7885113" cy="1176338"/>
          </a:xfrm>
        </p:spPr>
        <p:txBody>
          <a:bodyPr/>
          <a:lstStyle/>
          <a:p>
            <a:r>
              <a:rPr lang="ru-RU" sz="2800" b="1"/>
              <a:t>Требования компетентностного подхода к педагогам</a:t>
            </a:r>
            <a:endParaRPr lang="ru-RU" sz="320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773238"/>
            <a:ext cx="6840538" cy="3351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поиск новых форм, методов, технологий обучения;</a:t>
            </a:r>
          </a:p>
          <a:p>
            <a:pPr>
              <a:lnSpc>
                <a:spcPct val="90000"/>
              </a:lnSpc>
            </a:pPr>
            <a:r>
              <a:rPr lang="ru-RU"/>
              <a:t>ориентироваться в широком спектре современных технологий, идей, направлений;</a:t>
            </a:r>
          </a:p>
          <a:p>
            <a:pPr>
              <a:lnSpc>
                <a:spcPct val="90000"/>
              </a:lnSpc>
            </a:pPr>
            <a:r>
              <a:rPr lang="ru-RU"/>
              <a:t>не тратить время на открытие уже известного.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539750" y="5013325"/>
            <a:ext cx="82804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  <a:latin typeface="Arial" charset="0"/>
              </a:rPr>
              <a:t>Владение системой технологических знаний важнейший компонент и показатель педагогического мастерства современного педагога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  <p:bldP spid="99332" grpId="0"/>
    </p:bldLst>
  </p:timing>
</p:sld>
</file>

<file path=ppt/theme/theme1.xml><?xml version="1.0" encoding="utf-8"?>
<a:theme xmlns:a="http://schemas.openxmlformats.org/drawingml/2006/main" name="Затмение">
  <a:themeElements>
    <a:clrScheme name="Затмение 9">
      <a:dk1>
        <a:srgbClr val="333300"/>
      </a:dk1>
      <a:lt1>
        <a:srgbClr val="FFFFFF"/>
      </a:lt1>
      <a:dk2>
        <a:srgbClr val="669900"/>
      </a:dk2>
      <a:lt2>
        <a:srgbClr val="FFFFCC"/>
      </a:lt2>
      <a:accent1>
        <a:srgbClr val="CCCC00"/>
      </a:accent1>
      <a:accent2>
        <a:srgbClr val="99CC00"/>
      </a:accent2>
      <a:accent3>
        <a:srgbClr val="B8CAAA"/>
      </a:accent3>
      <a:accent4>
        <a:srgbClr val="DADADA"/>
      </a:accent4>
      <a:accent5>
        <a:srgbClr val="E2E2AA"/>
      </a:accent5>
      <a:accent6>
        <a:srgbClr val="8AB900"/>
      </a:accent6>
      <a:hlink>
        <a:srgbClr val="336600"/>
      </a:hlink>
      <a:folHlink>
        <a:srgbClr val="FFFF66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217</TotalTime>
  <Words>370</Words>
  <Application>Microsoft Office PowerPoint</Application>
  <PresentationFormat>Экран (4:3)</PresentationFormat>
  <Paragraphs>61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Затмение</vt:lpstr>
      <vt:lpstr>Clip</vt:lpstr>
      <vt:lpstr>Современные технологии  в контексте компетентностного подхода как инструмент управления качеством образования</vt:lpstr>
      <vt:lpstr>Кто не хочет применять новые средства, должен ждать новых бед                          Френсис Бэкон</vt:lpstr>
      <vt:lpstr>Презентация PowerPoint</vt:lpstr>
      <vt:lpstr>Презентация PowerPoint</vt:lpstr>
      <vt:lpstr>Презентация PowerPoint</vt:lpstr>
      <vt:lpstr>Обучающийся считается компетентным по результатам деятельности, если он способен применять усвоенное на практике, то есть перенести компетентность на определенные ситуации реальной жизни</vt:lpstr>
      <vt:lpstr>Первый вопрос для обсуждения</vt:lpstr>
      <vt:lpstr>Второй вопрос для обсуждения</vt:lpstr>
      <vt:lpstr>Требования компетентностного подхода к педагогам</vt:lpstr>
      <vt:lpstr>Одна и та же технология может осуществляться разными педагогами, где и будут проявляться их профессионализм и педагогическое мастерство</vt:lpstr>
      <vt:lpstr> Среди педагогических технологий по сфере применения в образовательной области можно выделить следующие: </vt:lpstr>
      <vt:lpstr>Презентация PowerPoint</vt:lpstr>
      <vt:lpstr>Предлагаю обсудить достоинства и недостатки приемов педагогической техники, которые мы заочно вспомнили-изучили за последние два месяца</vt:lpstr>
      <vt:lpstr>Презентация PowerPoint</vt:lpstr>
      <vt:lpstr>Презентация PowerPoint</vt:lpstr>
      <vt:lpstr>Презентация PowerPoint</vt:lpstr>
      <vt:lpstr>Важнейшее правило успешного учения</vt:lpstr>
      <vt:lpstr>попробуй сам   предложи обучающимся   поделись с коллегами   найди единомышленников   объедините усилия</vt:lpstr>
      <vt:lpstr>Ведь только вместе можно добиться наилучшего успеха </vt:lpstr>
      <vt:lpstr>Спасибо за сотрудничество!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1601-01-01T00:00:00Z</dcterms:created>
  <dcterms:modified xsi:type="dcterms:W3CDTF">2017-02-07T12:15:18Z</dcterms:modified>
</cp:coreProperties>
</file>