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8" r:id="rId3"/>
    <p:sldId id="257" r:id="rId4"/>
    <p:sldId id="262" r:id="rId5"/>
    <p:sldId id="259" r:id="rId6"/>
    <p:sldId id="263" r:id="rId7"/>
    <p:sldId id="264" r:id="rId8"/>
    <p:sldId id="266" r:id="rId9"/>
    <p:sldId id="267" r:id="rId10"/>
    <p:sldId id="269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908720"/>
            <a:ext cx="6766520" cy="189436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Семейное обучение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83731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04664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Если же учащийся </a:t>
            </a:r>
            <a:r>
              <a:rPr lang="ru-RU" sz="2800" b="1" dirty="0">
                <a:solidFill>
                  <a:srgbClr val="FF0000"/>
                </a:solidFill>
              </a:rPr>
              <a:t>не будет аттестован </a:t>
            </a:r>
            <a:r>
              <a:rPr lang="ru-RU" sz="2800" dirty="0"/>
              <a:t>и в установленные сроки не ликвидирует академическую задолженность по итогам промежуточной аттестации, </a:t>
            </a:r>
            <a:r>
              <a:rPr lang="ru-RU" sz="2800" b="1" dirty="0">
                <a:solidFill>
                  <a:srgbClr val="FF0000"/>
                </a:solidFill>
              </a:rPr>
              <a:t>то</a:t>
            </a:r>
            <a:r>
              <a:rPr lang="ru-RU" sz="2800" dirty="0"/>
              <a:t> он должен </a:t>
            </a:r>
            <a:r>
              <a:rPr lang="ru-RU" sz="2800" b="1" dirty="0">
                <a:solidFill>
                  <a:srgbClr val="FF0000"/>
                </a:solidFill>
              </a:rPr>
              <a:t>далее получать образование в образовательной организации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302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73448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Выбрав учреждение, где  ребенок будет проходить промежуточную или государственную итоговую аттестацию, родители (законные представители) должны заключить с ним  договор на оказание такой </a:t>
            </a:r>
            <a:r>
              <a:rPr lang="ru-RU" sz="2800" dirty="0" smtClean="0"/>
              <a:t>услуги.</a:t>
            </a:r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410705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Освоение образовательных программ в форме семейного образования предполагает самостоятельное, или с помощью педагогов, или с помощью </a:t>
            </a:r>
            <a:r>
              <a:rPr lang="ru-RU" dirty="0" smtClean="0"/>
              <a:t>родителей </a:t>
            </a:r>
            <a:r>
              <a:rPr lang="ru-RU" dirty="0"/>
              <a:t>обучающегося освоение образовательных программ с последующим прохождением промежуточной и государственной (итоговой) аттестации. </a:t>
            </a: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Цель </a:t>
            </a:r>
            <a:r>
              <a:rPr lang="ru-RU" b="1" dirty="0">
                <a:solidFill>
                  <a:srgbClr val="FF0000"/>
                </a:solidFill>
              </a:rPr>
              <a:t>семейного обучения</a:t>
            </a:r>
            <a:r>
              <a:rPr lang="ru-RU" dirty="0"/>
              <a:t> — дать хорошее образование за счет индивидуального подхода.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86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Статья 17. </a:t>
            </a:r>
            <a:r>
              <a:rPr lang="ru-RU" sz="3600" dirty="0" smtClean="0"/>
              <a:t>Формы </a:t>
            </a:r>
            <a:r>
              <a:rPr lang="ru-RU" sz="3600" dirty="0"/>
              <a:t>получения образования и формы обучения</a:t>
            </a:r>
            <a:br>
              <a:rPr lang="ru-RU" sz="36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1. В Российской Федерации </a:t>
            </a:r>
            <a:r>
              <a:rPr lang="ru-RU" b="1" dirty="0">
                <a:solidFill>
                  <a:srgbClr val="FF0000"/>
                </a:solidFill>
              </a:rPr>
              <a:t>образование может быть получено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1) в организациях, осуществляющих образовательную деятельность;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b="1" u="sng" dirty="0">
                <a:solidFill>
                  <a:srgbClr val="0070C0"/>
                </a:solidFill>
              </a:rPr>
              <a:t>вне организаций</a:t>
            </a:r>
            <a:r>
              <a:rPr lang="ru-RU" dirty="0"/>
              <a:t>, осуществляющих образовательную деятельность (</a:t>
            </a:r>
            <a:r>
              <a:rPr lang="ru-RU" b="1" dirty="0">
                <a:solidFill>
                  <a:srgbClr val="FF0000"/>
                </a:solidFill>
              </a:rPr>
              <a:t>в форме семейного образования</a:t>
            </a:r>
            <a:r>
              <a:rPr lang="ru-RU" dirty="0"/>
              <a:t> и самообразования).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90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74676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Действительно, ст. 17 ч. 1 п. 2 нового закона «Об образовании в Российской Федерации» четко указывает, что семейное образование получается вне образовательных организаций.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Закон </a:t>
            </a:r>
            <a:r>
              <a:rPr lang="ru-RU" dirty="0"/>
              <a:t>четко обозначил – процесс обучения в семье осуществляется вне школы, то есть к ней никакого отношения не имеет.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645024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Родителям надо иметь в виду, что семейное образование </a:t>
            </a:r>
            <a:r>
              <a:rPr lang="ru-RU" sz="2400" dirty="0" smtClean="0"/>
              <a:t>не </a:t>
            </a:r>
            <a:r>
              <a:rPr lang="ru-RU" sz="2400" dirty="0"/>
              <a:t>предполагает каких-либо обязательных взаимоотношений со школой в период осуществления учебного процесса. Поэтому при выборе семейного образования </a:t>
            </a:r>
            <a:r>
              <a:rPr lang="ru-RU" sz="2400" b="1" dirty="0">
                <a:solidFill>
                  <a:srgbClr val="FF0000"/>
                </a:solidFill>
              </a:rPr>
              <a:t>ребенок исключается из списков </a:t>
            </a:r>
            <a:r>
              <a:rPr lang="ru-RU" sz="2400" dirty="0"/>
              <a:t>образовательной организации на основании заявления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61300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Статья 17. Формы получения образования и формы обучения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3. Обучение в форме семейного образования и самообразования осуществляется </a:t>
            </a:r>
            <a:r>
              <a:rPr lang="ru-RU" b="1" dirty="0">
                <a:solidFill>
                  <a:srgbClr val="FF0000"/>
                </a:solidFill>
              </a:rPr>
              <a:t>с правом </a:t>
            </a:r>
            <a:r>
              <a:rPr lang="ru-RU" dirty="0"/>
              <a:t>последующего </a:t>
            </a:r>
            <a:r>
              <a:rPr lang="ru-RU" b="1" dirty="0">
                <a:solidFill>
                  <a:srgbClr val="FF0000"/>
                </a:solidFill>
              </a:rPr>
              <a:t>прохождения</a:t>
            </a:r>
            <a:r>
              <a:rPr lang="ru-RU" dirty="0"/>
              <a:t> в соответствии с частью 3 статьи 34 настоящего Федерального закона </a:t>
            </a:r>
            <a:r>
              <a:rPr lang="ru-RU" b="1" dirty="0">
                <a:solidFill>
                  <a:srgbClr val="FF0000"/>
                </a:solidFill>
              </a:rPr>
              <a:t>промежуточной и государственной итоговой аттестации </a:t>
            </a:r>
            <a:r>
              <a:rPr lang="ru-RU" dirty="0"/>
              <a:t>в организациях, осуществляющих образовательную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49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Лица,  осваивающие  образовательную  программу  в  форме   семейного </a:t>
            </a:r>
            <a:r>
              <a:rPr lang="ru-RU" sz="2800" dirty="0" smtClean="0"/>
              <a:t>образования</a:t>
            </a:r>
            <a:r>
              <a:rPr lang="ru-RU" sz="2800" dirty="0"/>
              <a:t>,  </a:t>
            </a:r>
            <a:r>
              <a:rPr lang="ru-RU" sz="2800" b="1" dirty="0">
                <a:solidFill>
                  <a:srgbClr val="FF0000"/>
                </a:solidFill>
              </a:rPr>
              <a:t>проходят  экстерном </a:t>
            </a:r>
            <a:r>
              <a:rPr lang="ru-RU" sz="2800" dirty="0"/>
              <a:t>промежуточную и государственную итоговую </a:t>
            </a:r>
            <a:r>
              <a:rPr lang="ru-RU" sz="2800" b="1" dirty="0">
                <a:solidFill>
                  <a:srgbClr val="FF0000"/>
                </a:solidFill>
              </a:rPr>
              <a:t>аттестации</a:t>
            </a:r>
            <a:r>
              <a:rPr lang="ru-RU" sz="2800" dirty="0"/>
              <a:t>  в  образовательной  организации  по имеющим государственную аккредитацию образовательным программам основного общего и среднего общего образования </a:t>
            </a:r>
            <a:r>
              <a:rPr lang="ru-RU" sz="2800" b="1" dirty="0">
                <a:solidFill>
                  <a:srgbClr val="FF0000"/>
                </a:solidFill>
              </a:rPr>
              <a:t>бесплатно</a:t>
            </a:r>
            <a:r>
              <a:rPr lang="ru-RU" sz="2800" b="1" dirty="0" smtClean="0">
                <a:solidFill>
                  <a:srgbClr val="FF0000"/>
                </a:solidFill>
              </a:rPr>
              <a:t>.</a:t>
            </a:r>
          </a:p>
          <a:p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dirty="0"/>
              <a:t>При этом учителя-предметники обязаны оказывать консультационную помощь таким обучающимся по их </a:t>
            </a:r>
            <a:r>
              <a:rPr lang="ru-RU" sz="2800" dirty="0" smtClean="0"/>
              <a:t>запросу.</a:t>
            </a:r>
            <a:endParaRPr lang="ru-RU" sz="2800" dirty="0"/>
          </a:p>
          <a:p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4888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Вопрос: Кто такие экстерны? Являются ли они </a:t>
            </a:r>
            <a:r>
              <a:rPr lang="ru-RU" sz="2400" dirty="0"/>
              <a:t>у</a:t>
            </a:r>
            <a:r>
              <a:rPr lang="ru-RU" sz="2400" dirty="0" smtClean="0"/>
              <a:t>чениками школы?</a:t>
            </a:r>
          </a:p>
          <a:p>
            <a:endParaRPr lang="ru-RU" sz="2400" dirty="0"/>
          </a:p>
          <a:p>
            <a:r>
              <a:rPr lang="ru-RU" sz="2400" dirty="0" smtClean="0"/>
              <a:t>Ответ: Экстерны </a:t>
            </a:r>
            <a:r>
              <a:rPr lang="ru-RU" sz="2400" dirty="0"/>
              <a:t>– т.е. «лица, зачисленные в организацию, осуществляющую образовательную деятельность по имеющим государственную аккредитацию образовательным программам, для прохождения промежуточной и государственной итоговой аттестации» — относятся к числу обучающихся в образовательной организации. Но они не являются «учащимися» в образовательной организации — это другая разновидность «обучающихся».</a:t>
            </a:r>
          </a:p>
        </p:txBody>
      </p:sp>
    </p:spTree>
    <p:extLst>
      <p:ext uri="{BB962C8B-B14F-4D97-AF65-F5344CB8AC3E}">
        <p14:creationId xmlns:p14="http://schemas.microsoft.com/office/powerpoint/2010/main" val="374203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84887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Вопрос: </a:t>
            </a:r>
            <a:r>
              <a:rPr lang="ru-RU" sz="2400" b="1" i="1" dirty="0"/>
              <a:t>Форму обучения по новому закону всегда выбирают </a:t>
            </a:r>
            <a:r>
              <a:rPr lang="ru-RU" sz="2800" b="1" i="1" dirty="0"/>
              <a:t>родители</a:t>
            </a:r>
            <a:r>
              <a:rPr lang="ru-RU" sz="2400" b="1" i="1" dirty="0"/>
              <a:t>?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556792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Ответ: следует </a:t>
            </a:r>
            <a:r>
              <a:rPr lang="ru-RU" sz="2400" dirty="0"/>
              <a:t>исходить из того, что до завершения получения основного общего образования (до конца 9 класса) форму обучения выбирают родители (с учетом мнения ребенка), а в старших классах – решение должно приниматься ребенком и родителями совместно. Только такой подход позволяет соблюсти все требования закона.</a:t>
            </a:r>
          </a:p>
        </p:txBody>
      </p:sp>
    </p:spTree>
    <p:extLst>
      <p:ext uri="{BB962C8B-B14F-4D97-AF65-F5344CB8AC3E}">
        <p14:creationId xmlns:p14="http://schemas.microsoft.com/office/powerpoint/2010/main" val="22654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Вопрос: </a:t>
            </a:r>
            <a:r>
              <a:rPr lang="ru-RU" sz="2400" b="1" i="1" dirty="0"/>
              <a:t>Должны ли дети, получающие семейное образование, обеспечиваться бесплатными учебниками.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844824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Ответ: Поскольку </a:t>
            </a:r>
            <a:r>
              <a:rPr lang="ru-RU" sz="2400" dirty="0"/>
              <a:t>аттестации проходятся в государственных и муниципальных школах именно за счет бюджета, то и право на обеспечение учебниками должно распространяться </a:t>
            </a:r>
            <a:r>
              <a:rPr lang="ru-RU" sz="2400" dirty="0" smtClean="0"/>
              <a:t>и на </a:t>
            </a:r>
            <a:r>
              <a:rPr lang="ru-RU" sz="2400" dirty="0"/>
              <a:t>семейных учеников, сдающих аттестации в школе </a:t>
            </a:r>
            <a:r>
              <a:rPr lang="ru-RU" sz="2400" dirty="0" smtClean="0"/>
              <a:t>экстерном </a:t>
            </a:r>
          </a:p>
          <a:p>
            <a:r>
              <a:rPr lang="ru-RU" sz="2400" dirty="0" smtClean="0"/>
              <a:t>(согласно ст.34 закона ФЗ-273 ).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042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399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Семейное обучение</vt:lpstr>
      <vt:lpstr>Презентация PowerPoint</vt:lpstr>
      <vt:lpstr>Статья 17. Формы получения образования и формы обучения </vt:lpstr>
      <vt:lpstr>Презентация PowerPoint</vt:lpstr>
      <vt:lpstr>Статья 17. Формы получения образования и формы обучения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Семейное обучение</dc:title>
  <dc:creator>User</dc:creator>
  <cp:lastModifiedBy>User</cp:lastModifiedBy>
  <cp:revision>7</cp:revision>
  <dcterms:created xsi:type="dcterms:W3CDTF">2015-10-28T16:30:40Z</dcterms:created>
  <dcterms:modified xsi:type="dcterms:W3CDTF">2017-02-07T11:26:27Z</dcterms:modified>
</cp:coreProperties>
</file>