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8" r:id="rId2"/>
    <p:sldId id="266" r:id="rId3"/>
    <p:sldId id="267" r:id="rId4"/>
    <p:sldId id="260" r:id="rId5"/>
    <p:sldId id="262" r:id="rId6"/>
    <p:sldId id="265" r:id="rId7"/>
    <p:sldId id="264" r:id="rId8"/>
    <p:sldId id="270" r:id="rId9"/>
    <p:sldId id="274" r:id="rId10"/>
    <p:sldId id="275" r:id="rId11"/>
    <p:sldId id="276" r:id="rId12"/>
    <p:sldId id="277" r:id="rId13"/>
    <p:sldId id="278" r:id="rId14"/>
    <p:sldId id="279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1" d="100"/>
          <a:sy n="51" d="100"/>
        </p:scale>
        <p:origin x="-1884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233E35B-3A0F-4E90-8DA0-32FE92ACAFB6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07B1B8E-9F19-4EC3-8BF1-52E1514470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81656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457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EBCE0BB-8E5D-4E2B-BFFC-3B6446514053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818BA-0F85-4155-B38B-E516F34EC485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BEEE4-6B0D-4CBC-91E4-ECFF712DAB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1AC33-3F3A-4730-95AA-42A604390704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9BB74-F95F-4A9E-BA83-8E7CFCCEA3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1F6CB-7686-405A-9347-479560673418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2AD61-AF62-49FF-A230-AE428B2F1A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DFCDA-5BF5-436C-9ACC-B37D84A72052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3118F-A8A7-4BFE-B09B-91E0AF2046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F168C1-F3FE-452F-B5B3-CA0994646701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0CC36-34F7-40E6-9317-46BAC6F968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E61DD-44B5-4AA4-A2C7-9C1DCE795187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DE89E-3D9C-4ABD-87CF-9ECD24B2DA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DDE7F-AF98-46F2-BA85-85285D4418B5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7795D-2B93-460E-A00B-C0C625FC33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8E2BD-7289-4306-9D59-0E81B498A040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6A9D0-5CB1-46E6-AEE0-2F55A743E4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32A6E-472D-4FC1-9AD1-C0E61D417AF5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CBAE2-7DAF-45CF-8D99-EC80877450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CCF13-CF5F-457C-A235-9A56E067B35F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18472-9ED5-4AEF-8E76-C01FFA368D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D62E7-3029-4F67-AECC-C7E45487B3CC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7A4F2-0452-4DB7-8634-F72D030607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593E4C8-F5EE-4E2E-A32A-B5B3B9AF3BD3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614CA19-9FEE-44CD-9EA3-CFE31B7421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14700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Курс «ОСНОВЫ </a:t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РЕЛИГИОЗНЫХ КУЛЬТУР</a:t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и СВЕТСКОЙ ЭТИКИ»</a:t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187624" y="1988840"/>
            <a:ext cx="6400800" cy="17526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</a:rPr>
              <a:t>-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</a:rPr>
              <a:t>ориентирован </a:t>
            </a:r>
            <a:r>
              <a:rPr lang="ru-RU" dirty="0">
                <a:latin typeface="Times New Roman" pitchFamily="18" charset="0"/>
              </a:rPr>
              <a:t>на общее знакомство с </a:t>
            </a:r>
            <a:r>
              <a:rPr lang="ru-RU" dirty="0" smtClean="0">
                <a:latin typeface="Times New Roman" pitchFamily="18" charset="0"/>
              </a:rPr>
              <a:t>религиями</a:t>
            </a:r>
            <a:r>
              <a:rPr lang="ru-RU" dirty="0">
                <a:latin typeface="Times New Roman" pitchFamily="18" charset="0"/>
              </a:rPr>
              <a:t>,  их культурой; </a:t>
            </a:r>
            <a:br>
              <a:rPr lang="ru-RU" dirty="0">
                <a:latin typeface="Times New Roman" pitchFamily="18" charset="0"/>
              </a:rPr>
            </a:br>
            <a:r>
              <a:rPr lang="ru-RU" dirty="0">
                <a:latin typeface="Times New Roman" pitchFamily="18" charset="0"/>
              </a:rPr>
              <a:t>- не включает специальных богословских вопросов;</a:t>
            </a:r>
            <a:br>
              <a:rPr lang="ru-RU" dirty="0">
                <a:latin typeface="Times New Roman" pitchFamily="18" charset="0"/>
              </a:rPr>
            </a:br>
            <a:r>
              <a:rPr lang="ru-RU" dirty="0">
                <a:latin typeface="Times New Roman" pitchFamily="18" charset="0"/>
              </a:rPr>
              <a:t> - не содержит критических оценок других религий и </a:t>
            </a:r>
            <a:r>
              <a:rPr lang="ru-RU" dirty="0" smtClean="0">
                <a:latin typeface="Times New Roman" pitchFamily="18" charset="0"/>
              </a:rPr>
              <a:t>мировоззрений</a:t>
            </a:r>
            <a:r>
              <a:rPr lang="ru-RU" dirty="0">
                <a:latin typeface="Times New Roman" pitchFamily="18" charset="0"/>
              </a:rPr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Основы буддийской культуры: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/>
          </a:blip>
          <a:stretch>
            <a:fillRect/>
          </a:stretch>
        </p:blipFill>
        <p:spPr>
          <a:xfrm>
            <a:off x="642910" y="1357298"/>
            <a:ext cx="1334801" cy="1789277"/>
          </a:xfrm>
          <a:prstGeom prst="rect">
            <a:avLst/>
          </a:prstGeom>
          <a:effectLst>
            <a:glow>
              <a:schemeClr val="accent1"/>
            </a:glow>
          </a:effectLst>
        </p:spPr>
      </p:pic>
      <p:sp>
        <p:nvSpPr>
          <p:cNvPr id="28675" name="Прямоугольник 3"/>
          <p:cNvSpPr>
            <a:spLocks noChangeArrowheads="1"/>
          </p:cNvSpPr>
          <p:nvPr/>
        </p:nvSpPr>
        <p:spPr bwMode="auto">
          <a:xfrm>
            <a:off x="2214563" y="1643063"/>
            <a:ext cx="6072187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ru-RU" sz="3200" dirty="0">
                <a:latin typeface="Calibri" pitchFamily="34" charset="0"/>
              </a:rPr>
              <a:t>Курс в доступной для учащихся 4-х классов форме знакомит с основами буддийской культуры: её основателем, буддийским учением, нравственными ценностями, священными книгами, ритуалами, святынями, праздниками, искусством.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Основы иудейской культуры: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500034" y="1285860"/>
            <a:ext cx="1359870" cy="1768936"/>
          </a:xfrm>
          <a:prstGeom prst="rect">
            <a:avLst/>
          </a:prstGeom>
          <a:effectLst>
            <a:glow>
              <a:schemeClr val="accent1"/>
            </a:glow>
          </a:effectLst>
        </p:spPr>
      </p:pic>
      <p:sp>
        <p:nvSpPr>
          <p:cNvPr id="29699" name="Прямоугольник 3"/>
          <p:cNvSpPr>
            <a:spLocks noChangeArrowheads="1"/>
          </p:cNvSpPr>
          <p:nvPr/>
        </p:nvSpPr>
        <p:spPr bwMode="auto">
          <a:xfrm>
            <a:off x="2000250" y="1571625"/>
            <a:ext cx="62865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>
                <a:solidFill>
                  <a:srgbClr val="FFC000"/>
                </a:solidFill>
                <a:latin typeface="Georgia" pitchFamily="18" charset="0"/>
              </a:rPr>
              <a:t> </a:t>
            </a:r>
            <a:r>
              <a:rPr lang="ru-RU" sz="3200" dirty="0">
                <a:latin typeface="Calibri" pitchFamily="34" charset="0"/>
              </a:rPr>
              <a:t>Курс знакомит с основами иудейской культуры и раскрывает её значение в формировании личности иудея и его поведении в повседневной жизни, а также её влияние на историю еврейского народа и мировые религии - христианство и ислам, показывает жизнь евреев в России.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285750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Основы мировых религиозных культур: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/>
          </a:blip>
          <a:stretch>
            <a:fillRect/>
          </a:stretch>
        </p:blipFill>
        <p:spPr>
          <a:xfrm>
            <a:off x="571472" y="1357298"/>
            <a:ext cx="1345905" cy="1773379"/>
          </a:xfrm>
          <a:prstGeom prst="rect">
            <a:avLst/>
          </a:prstGeom>
          <a:effectLst>
            <a:glow>
              <a:schemeClr val="accent1"/>
            </a:glow>
          </a:effectLst>
        </p:spPr>
      </p:pic>
      <p:sp>
        <p:nvSpPr>
          <p:cNvPr id="30723" name="Прямоугольник 3"/>
          <p:cNvSpPr>
            <a:spLocks noChangeArrowheads="1"/>
          </p:cNvSpPr>
          <p:nvPr/>
        </p:nvSpPr>
        <p:spPr bwMode="auto">
          <a:xfrm>
            <a:off x="2143125" y="2143125"/>
            <a:ext cx="6072188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latin typeface="Calibri" pitchFamily="34" charset="0"/>
              </a:rPr>
              <a:t>Курс знакомит с вопросами возникновения и истории важнейших религий мира, с их взаимоотношением с культурой и этикой, воздействием на искусство, ролью в жизни людей. 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555651" y="21429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7500"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т</a:t>
            </a:r>
          </a:p>
          <a:p>
            <a:pPr fontAlgn="auto">
              <a:spcAft>
                <a:spcPts val="0"/>
              </a:spcAft>
              <a:defRPr/>
            </a:pP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Основы светской этики: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/>
          </a:blip>
          <a:stretch>
            <a:fillRect/>
          </a:stretch>
        </p:blipFill>
        <p:spPr>
          <a:xfrm>
            <a:off x="785786" y="1357298"/>
            <a:ext cx="1326485" cy="1773377"/>
          </a:xfrm>
          <a:prstGeom prst="rect">
            <a:avLst/>
          </a:prstGeom>
          <a:effectLst>
            <a:glow>
              <a:schemeClr val="accent1"/>
            </a:glow>
          </a:effectLst>
        </p:spPr>
      </p:pic>
      <p:sp>
        <p:nvSpPr>
          <p:cNvPr id="6" name="Прямоугольник 5"/>
          <p:cNvSpPr/>
          <p:nvPr/>
        </p:nvSpPr>
        <p:spPr>
          <a:xfrm>
            <a:off x="2514600" y="1357298"/>
            <a:ext cx="5081736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Calibri"/>
              </a:rPr>
              <a:t>Курс знакомит с понятиями:</a:t>
            </a:r>
          </a:p>
          <a:p>
            <a:r>
              <a:rPr lang="ru-RU" sz="4000" b="1" dirty="0" smtClean="0">
                <a:latin typeface="Calibri"/>
              </a:rPr>
              <a:t>Родина</a:t>
            </a:r>
          </a:p>
          <a:p>
            <a:r>
              <a:rPr lang="ru-RU" sz="4000" b="1" dirty="0" smtClean="0">
                <a:latin typeface="Calibri"/>
              </a:rPr>
              <a:t>Нравственность</a:t>
            </a:r>
          </a:p>
          <a:p>
            <a:r>
              <a:rPr lang="ru-RU" sz="4000" b="1" dirty="0" smtClean="0">
                <a:latin typeface="Calibri"/>
              </a:rPr>
              <a:t>Семейные ценности </a:t>
            </a:r>
          </a:p>
          <a:p>
            <a:r>
              <a:rPr lang="ru-RU" sz="4000" b="1" dirty="0" smtClean="0">
                <a:latin typeface="Calibri"/>
              </a:rPr>
              <a:t>Добро и зло</a:t>
            </a:r>
          </a:p>
          <a:p>
            <a:r>
              <a:rPr lang="ru-RU" sz="4000" b="1" dirty="0" smtClean="0">
                <a:latin typeface="Calibri"/>
              </a:rPr>
              <a:t>Дружба</a:t>
            </a:r>
          </a:p>
          <a:p>
            <a:r>
              <a:rPr lang="ru-RU" sz="4000" b="1" dirty="0" smtClean="0">
                <a:latin typeface="Calibri"/>
              </a:rPr>
              <a:t>Этикет</a:t>
            </a:r>
          </a:p>
          <a:p>
            <a:r>
              <a:rPr lang="ru-RU" sz="4000" b="1" dirty="0" smtClean="0">
                <a:latin typeface="Calibri"/>
              </a:rPr>
              <a:t>Коллектив</a:t>
            </a:r>
          </a:p>
          <a:p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143000" y="500063"/>
            <a:ext cx="6500813" cy="28575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Выбор за вами,</a:t>
            </a:r>
          </a:p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дорогие родители!</a:t>
            </a:r>
          </a:p>
        </p:txBody>
      </p:sp>
      <p:pic>
        <p:nvPicPr>
          <p:cNvPr id="33794" name="Picture 3" descr="C:\Users\Нина\Desktop\478554183151572928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63" y="3286125"/>
            <a:ext cx="276225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WordArt 4"/>
          <p:cNvSpPr>
            <a:spLocks noChangeArrowheads="1" noChangeShapeType="1" noTextEdit="1"/>
          </p:cNvSpPr>
          <p:nvPr/>
        </p:nvSpPr>
        <p:spPr bwMode="auto">
          <a:xfrm>
            <a:off x="1071563" y="4643438"/>
            <a:ext cx="2643187" cy="10001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Успехов !</a:t>
            </a:r>
            <a:endParaRPr lang="ru-RU" sz="3600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animBg="1"/>
      <p:bldP spid="102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Ориентация курса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0289" y="1340768"/>
            <a:ext cx="7929562" cy="501675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 smtClean="0"/>
              <a:t> Курс ориентирован </a:t>
            </a:r>
            <a:r>
              <a:rPr lang="ru-RU" sz="3200" dirty="0"/>
              <a:t>на культуру и традиции народов </a:t>
            </a:r>
            <a:r>
              <a:rPr lang="ru-RU" sz="3200" dirty="0" smtClean="0"/>
              <a:t>России</a:t>
            </a:r>
            <a:r>
              <a:rPr lang="ru-RU" sz="3200" dirty="0"/>
              <a:t>,</a:t>
            </a:r>
            <a:r>
              <a:rPr lang="ru-RU" sz="3200" dirty="0" smtClean="0"/>
              <a:t>  российские общенациональные, </a:t>
            </a:r>
            <a:r>
              <a:rPr lang="ru-RU" sz="3200" dirty="0"/>
              <a:t>гражданские ценности и нормы, веротерпимость, уважение национальных и культурных особенностей народов России, </a:t>
            </a:r>
            <a:r>
              <a:rPr lang="ru-RU" sz="3200" dirty="0" smtClean="0"/>
              <a:t>права   на мировоззренческое самоопределение, </a:t>
            </a:r>
            <a:r>
              <a:rPr lang="ru-RU" sz="3200" dirty="0"/>
              <a:t>достоинство личности в российском обществе и государстве.</a:t>
            </a:r>
            <a:endParaRPr lang="ru-RU" sz="32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Базовые национальные ценности: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8434" name="Picture 2" descr="http://www.sgpi.ru/userfiles/st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13" y="4071938"/>
            <a:ext cx="1228725" cy="187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714375" y="1428750"/>
            <a:ext cx="6143625" cy="440055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Char char="•"/>
              <a:defRPr/>
            </a:pP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патриотизм;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Char char="•"/>
              <a:defRPr/>
            </a:pP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социальная солидарность;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Char char="•"/>
              <a:defRPr/>
            </a:pP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гражданственность;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Char char="•"/>
              <a:defRPr/>
            </a:pP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семья;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Char char="•"/>
              <a:defRPr/>
            </a:pP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труд и творчество;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Char char="•"/>
              <a:defRPr/>
            </a:pP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наука 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Char char="•"/>
              <a:defRPr/>
            </a:pPr>
            <a:r>
              <a:rPr lang="ru-RU" sz="2800" dirty="0">
                <a:solidFill>
                  <a:srgbClr val="FF0000"/>
                </a:solidFill>
                <a:latin typeface="+mn-lt"/>
                <a:cs typeface="+mn-cs"/>
              </a:rPr>
              <a:t>традиционные российские религии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Char char="•"/>
              <a:defRPr/>
            </a:pP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искусство и литература;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Char char="•"/>
              <a:defRPr/>
            </a:pP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природа;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Char char="•"/>
              <a:defRPr/>
            </a:pP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человечество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Цель комплексного учебного курса ОРКСЭ: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86000" y="282883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>
              <a:buFont typeface="Arial" charset="0"/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87624" y="1268760"/>
            <a:ext cx="66967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1.Знакомство обучающихся с основами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православной, мусульманской, буддийской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иудейской культур, основами мировых религиозных культур и светской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этики.2.Развитие представлений младшего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подростка о значении нравственных норм и ценностей для достойной жизни личности, семьи, общества,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школы.3.Развитие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способностей обучающихся к общению в полиэтнической и многоконфессиональной среде на основе взаимного уважения и диалога во имя общественного мира 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согласия.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Культурологический принцип: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506" name="Прямоугольник 2"/>
          <p:cNvSpPr>
            <a:spLocks noChangeArrowheads="1"/>
          </p:cNvSpPr>
          <p:nvPr/>
        </p:nvSpPr>
        <p:spPr bwMode="auto">
          <a:xfrm>
            <a:off x="785813" y="1357313"/>
            <a:ext cx="7572375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ru-RU" sz="3200">
                <a:latin typeface="Calibri" pitchFamily="34" charset="0"/>
              </a:rPr>
              <a:t>	Курс является культурологическим и направлен на развитие у школьников  4-х классов представлений о нравственных идеалах и ценностях, составляющих основу религиозных и светских традиций многонациональной культуры России, на понимание их значения в жизни современного общества, а также своей сопричастности к ним.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Курс состоит из 6 модулей: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827088" y="1268413"/>
            <a:ext cx="7358062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>
              <a:buFontTx/>
              <a:buAutoNum type="arabicPeriod"/>
            </a:pPr>
            <a:r>
              <a:rPr lang="ru-RU" altLang="zh-CN" sz="3600" b="1" dirty="0">
                <a:latin typeface="Calibri" pitchFamily="34" charset="0"/>
              </a:rPr>
              <a:t>Основы  православной культуры.</a:t>
            </a:r>
          </a:p>
          <a:p>
            <a:pPr marL="514350" indent="-514350" algn="just">
              <a:buFontTx/>
              <a:buAutoNum type="arabicPeriod"/>
            </a:pPr>
            <a:r>
              <a:rPr lang="ru-RU" altLang="zh-CN" sz="3600" b="1" dirty="0">
                <a:latin typeface="Calibri" pitchFamily="34" charset="0"/>
              </a:rPr>
              <a:t>Основы  исламской культуры.</a:t>
            </a:r>
          </a:p>
          <a:p>
            <a:pPr marL="514350" indent="-514350" algn="just">
              <a:buFontTx/>
              <a:buAutoNum type="arabicPeriod"/>
            </a:pPr>
            <a:r>
              <a:rPr lang="ru-RU" altLang="zh-CN" sz="3600" b="1" dirty="0">
                <a:latin typeface="Calibri" pitchFamily="34" charset="0"/>
              </a:rPr>
              <a:t>Основы  буддийской культуры.</a:t>
            </a:r>
          </a:p>
          <a:p>
            <a:pPr marL="514350" indent="-514350" algn="just">
              <a:buFontTx/>
              <a:buAutoNum type="arabicPeriod"/>
            </a:pPr>
            <a:r>
              <a:rPr lang="ru-RU" altLang="zh-CN" sz="3600" b="1" dirty="0">
                <a:latin typeface="Calibri" pitchFamily="34" charset="0"/>
              </a:rPr>
              <a:t>Основы  иудейской  культуры.</a:t>
            </a:r>
          </a:p>
          <a:p>
            <a:pPr marL="514350" indent="-514350">
              <a:buFontTx/>
              <a:buAutoNum type="arabicPeriod"/>
            </a:pPr>
            <a:r>
              <a:rPr lang="ru-RU" altLang="zh-CN" sz="3600" b="1" dirty="0">
                <a:latin typeface="Calibri" pitchFamily="34" charset="0"/>
              </a:rPr>
              <a:t>Основы мировых религиозных культур.</a:t>
            </a:r>
          </a:p>
          <a:p>
            <a:pPr marL="514350" indent="-514350" algn="just">
              <a:buFontTx/>
              <a:buAutoNum type="arabicPeriod"/>
            </a:pPr>
            <a:r>
              <a:rPr lang="ru-RU" altLang="zh-CN" sz="3600" b="1" dirty="0">
                <a:latin typeface="Calibri" pitchFamily="34" charset="0"/>
              </a:rPr>
              <a:t>Основы светской этики.</a:t>
            </a:r>
          </a:p>
          <a:p>
            <a:pPr marL="514350" indent="-514350" algn="just"/>
            <a:endParaRPr lang="ru-RU" altLang="zh-CN" sz="2000" b="1" dirty="0">
              <a:latin typeface="Calibri" pitchFamily="34" charset="0"/>
            </a:endParaRPr>
          </a:p>
          <a:p>
            <a:pPr marL="514350" indent="-514350" algn="just"/>
            <a:endParaRPr lang="ru-RU" altLang="zh-CN" sz="2000" b="1" dirty="0">
              <a:latin typeface="Calibri" pitchFamily="34" charset="0"/>
            </a:endParaRPr>
          </a:p>
          <a:p>
            <a:pPr marL="514350" indent="-514350" algn="just"/>
            <a:endParaRPr lang="ru-RU" altLang="zh-CN" sz="2000" b="1" dirty="0">
              <a:latin typeface="Calibri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email">
            <a:extLst/>
          </a:blip>
          <a:stretch>
            <a:fillRect/>
          </a:stretch>
        </p:blipFill>
        <p:spPr>
          <a:xfrm>
            <a:off x="571472" y="5000636"/>
            <a:ext cx="999704" cy="1328509"/>
          </a:xfrm>
          <a:prstGeom prst="rect">
            <a:avLst/>
          </a:prstGeom>
          <a:effectLst>
            <a:glow>
              <a:schemeClr val="accent1"/>
            </a:glo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email">
            <a:extLst/>
          </a:blip>
          <a:stretch>
            <a:fillRect/>
          </a:stretch>
        </p:blipFill>
        <p:spPr>
          <a:xfrm>
            <a:off x="1785918" y="5000636"/>
            <a:ext cx="1017110" cy="1352540"/>
          </a:xfrm>
          <a:prstGeom prst="rect">
            <a:avLst/>
          </a:prstGeom>
          <a:effectLst>
            <a:glow>
              <a:schemeClr val="accent1"/>
            </a:glo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email">
            <a:extLst/>
          </a:blip>
          <a:stretch>
            <a:fillRect/>
          </a:stretch>
        </p:blipFill>
        <p:spPr>
          <a:xfrm>
            <a:off x="3214678" y="5000636"/>
            <a:ext cx="1008995" cy="1352540"/>
          </a:xfrm>
          <a:prstGeom prst="rect">
            <a:avLst/>
          </a:prstGeom>
          <a:effectLst>
            <a:glow>
              <a:schemeClr val="accent1"/>
            </a:glow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 cstate="email">
            <a:extLst/>
          </a:blip>
          <a:stretch>
            <a:fillRect/>
          </a:stretch>
        </p:blipFill>
        <p:spPr>
          <a:xfrm>
            <a:off x="4929190" y="5000636"/>
            <a:ext cx="1027945" cy="1337164"/>
          </a:xfrm>
          <a:prstGeom prst="rect">
            <a:avLst/>
          </a:prstGeom>
          <a:effectLst>
            <a:glow>
              <a:schemeClr val="accent1"/>
            </a:glow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7" cstate="email">
            <a:extLst/>
          </a:blip>
          <a:stretch>
            <a:fillRect/>
          </a:stretch>
        </p:blipFill>
        <p:spPr>
          <a:xfrm>
            <a:off x="6215074" y="5000636"/>
            <a:ext cx="1027680" cy="1354082"/>
          </a:xfrm>
          <a:prstGeom prst="rect">
            <a:avLst/>
          </a:prstGeom>
          <a:effectLst>
            <a:glow>
              <a:schemeClr val="accent1"/>
            </a:glow>
          </a:effec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8" cstate="email">
            <a:extLst/>
          </a:blip>
          <a:stretch>
            <a:fillRect/>
          </a:stretch>
        </p:blipFill>
        <p:spPr>
          <a:xfrm>
            <a:off x="7572396" y="5000636"/>
            <a:ext cx="1012852" cy="1354081"/>
          </a:xfrm>
          <a:prstGeom prst="rect">
            <a:avLst/>
          </a:prstGeom>
          <a:effectLst>
            <a:glow>
              <a:schemeClr val="accent1"/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8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5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7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2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4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6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1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3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5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Методические основы: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714375" y="1665288"/>
            <a:ext cx="7929563" cy="474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ru-RU" sz="2800" b="1">
                <a:latin typeface="Calibri" pitchFamily="34" charset="0"/>
              </a:rPr>
              <a:t>Блок 1.</a:t>
            </a:r>
            <a:r>
              <a:rPr lang="ru-RU" sz="2800">
                <a:latin typeface="Calibri" pitchFamily="34" charset="0"/>
              </a:rPr>
              <a:t> Введение. Духовные ценности и нравственные идеалы в жизни человека и общества. Россия  - наша Родина. </a:t>
            </a:r>
          </a:p>
          <a:p>
            <a:pPr>
              <a:lnSpc>
                <a:spcPct val="90000"/>
              </a:lnSpc>
            </a:pPr>
            <a:endParaRPr lang="ru-RU" sz="2800"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ru-RU" sz="2800" b="1">
                <a:latin typeface="Calibri" pitchFamily="34" charset="0"/>
              </a:rPr>
              <a:t>Блок 2. </a:t>
            </a:r>
            <a:r>
              <a:rPr lang="ru-RU" sz="2800">
                <a:latin typeface="Calibri" pitchFamily="34" charset="0"/>
              </a:rPr>
              <a:t>– </a:t>
            </a:r>
            <a:r>
              <a:rPr lang="ru-RU" sz="2800">
                <a:solidFill>
                  <a:srgbClr val="FF0000"/>
                </a:solidFill>
                <a:latin typeface="Calibri" pitchFamily="34" charset="0"/>
              </a:rPr>
              <a:t>содержание выбранного модуля</a:t>
            </a:r>
            <a:r>
              <a:rPr lang="ru-RU" sz="2800">
                <a:latin typeface="Calibri" pitchFamily="34" charset="0"/>
              </a:rPr>
              <a:t>.</a:t>
            </a:r>
          </a:p>
          <a:p>
            <a:pPr>
              <a:lnSpc>
                <a:spcPct val="90000"/>
              </a:lnSpc>
            </a:pPr>
            <a:endParaRPr lang="ru-RU" sz="2800"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ru-RU" sz="2800" b="1">
                <a:latin typeface="Calibri" pitchFamily="34" charset="0"/>
              </a:rPr>
              <a:t>Блок 3</a:t>
            </a:r>
            <a:r>
              <a:rPr lang="ru-RU" sz="2800">
                <a:latin typeface="Calibri" pitchFamily="34" charset="0"/>
              </a:rPr>
              <a:t>. Духовные традиции многонационального народа России. Любовь и уважение к Отечеству. Патриотизм многонационального и многоконфессионального народа России.</a:t>
            </a:r>
          </a:p>
          <a:p>
            <a:pPr>
              <a:lnSpc>
                <a:spcPct val="90000"/>
              </a:lnSpc>
            </a:pPr>
            <a:endParaRPr lang="ru-RU" sz="2800"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ru-RU" sz="2800">
                <a:latin typeface="Calibri" pitchFamily="34" charset="0"/>
              </a:rPr>
              <a:t>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Основы православной культуры: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627" name="Прямоугольник 3"/>
          <p:cNvSpPr>
            <a:spLocks noChangeArrowheads="1"/>
          </p:cNvSpPr>
          <p:nvPr/>
        </p:nvSpPr>
        <p:spPr bwMode="auto">
          <a:xfrm>
            <a:off x="899592" y="1268761"/>
            <a:ext cx="7416824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dirty="0">
                <a:latin typeface="Calibri" pitchFamily="34" charset="0"/>
              </a:rPr>
              <a:t> Курс знакомит школьников с основами духовно-нравственной культуры </a:t>
            </a:r>
            <a:r>
              <a:rPr lang="ru-RU" sz="2800" dirty="0" smtClean="0">
                <a:latin typeface="Calibri" pitchFamily="34" charset="0"/>
              </a:rPr>
              <a:t>православия.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Особенности восточного христианства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Священное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Писание.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Что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говорит 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Боге, мире и человеке православная 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культура.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Добро и зло</a:t>
            </a: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православной традиции. 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Христианская этика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Золотое правило нравственности. </a:t>
            </a:r>
          </a:p>
          <a:p>
            <a:pPr>
              <a:buFont typeface="Arial" charset="0"/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Любовь к ближнему. Милосердие 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сострадание. Отношение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 труду. </a:t>
            </a:r>
          </a:p>
          <a:p>
            <a:pPr>
              <a:buFont typeface="Arial" charset="0"/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Долг и ответственность. 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Добродетели.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Основы исламской культуры: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/>
          </a:blip>
          <a:stretch>
            <a:fillRect/>
          </a:stretch>
        </p:blipFill>
        <p:spPr>
          <a:xfrm>
            <a:off x="571472" y="1500174"/>
            <a:ext cx="1345536" cy="1789277"/>
          </a:xfrm>
          <a:prstGeom prst="rect">
            <a:avLst/>
          </a:prstGeom>
          <a:effectLst>
            <a:glow>
              <a:schemeClr val="accent1"/>
            </a:glow>
          </a:effectLst>
        </p:spPr>
      </p:pic>
      <p:sp>
        <p:nvSpPr>
          <p:cNvPr id="27651" name="Прямоугольник 3"/>
          <p:cNvSpPr>
            <a:spLocks noChangeArrowheads="1"/>
          </p:cNvSpPr>
          <p:nvPr/>
        </p:nvSpPr>
        <p:spPr bwMode="auto">
          <a:xfrm>
            <a:off x="2214563" y="1163638"/>
            <a:ext cx="6215062" cy="526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>
                <a:solidFill>
                  <a:srgbClr val="FFC000"/>
                </a:solidFill>
                <a:latin typeface="Georgia" pitchFamily="18" charset="0"/>
              </a:rPr>
              <a:t> </a:t>
            </a:r>
            <a:r>
              <a:rPr lang="ru-RU" sz="2800" dirty="0">
                <a:latin typeface="Calibri" pitchFamily="34" charset="0"/>
              </a:rPr>
              <a:t>Курс знакомит школьников с основами духовно-нравственной культуры ислама. Учащиеся узнают о жизни пророка Мухаммада, об истории появления, основах ислама и исламской этики, об обязанностях мусульман. Обращаясь к Корану и Сунне, авторы учебника подчёркивают значение этих книг как источников нравственности. Особое место в пособии уделено жизни мусульман в современной России.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ybook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mybook</Template>
  <TotalTime>378</TotalTime>
  <Words>482</Words>
  <Application>Microsoft Office PowerPoint</Application>
  <PresentationFormat>Экран (4:3)</PresentationFormat>
  <Paragraphs>69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mybook</vt:lpstr>
      <vt:lpstr> Курс «ОСНОВЫ  РЕЛИГИОЗНЫХ КУЛЬТУР  и СВЕТСКОЙ ЭТИКИ» </vt:lpstr>
      <vt:lpstr> Ориентация курса</vt:lpstr>
      <vt:lpstr>Базовые национальные ценности:</vt:lpstr>
      <vt:lpstr>Цель комплексного учебного курса ОРКСЭ:</vt:lpstr>
      <vt:lpstr>Культурологический принцип:</vt:lpstr>
      <vt:lpstr>Курс состоит из 6 модулей:</vt:lpstr>
      <vt:lpstr>Методические основы:</vt:lpstr>
      <vt:lpstr> Основы православной культуры:</vt:lpstr>
      <vt:lpstr> Основы исламской культуры:</vt:lpstr>
      <vt:lpstr> Основы буддийской культуры:</vt:lpstr>
      <vt:lpstr> Основы иудейской культуры:</vt:lpstr>
      <vt:lpstr> Основы мировых религиозных культур:</vt:lpstr>
      <vt:lpstr> Основы светской этики: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 РЕЛИГИОЗНОЙ КУЛЬТУРЫ  и СВЕТСКОЙ ЭТИКИ</dc:title>
  <dc:creator>Нина</dc:creator>
  <cp:lastModifiedBy>User</cp:lastModifiedBy>
  <cp:revision>50</cp:revision>
  <dcterms:created xsi:type="dcterms:W3CDTF">2014-02-08T14:07:33Z</dcterms:created>
  <dcterms:modified xsi:type="dcterms:W3CDTF">2020-03-16T09:41:55Z</dcterms:modified>
</cp:coreProperties>
</file>