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300" r:id="rId2"/>
    <p:sldId id="258" r:id="rId3"/>
    <p:sldId id="301" r:id="rId4"/>
    <p:sldId id="302" r:id="rId5"/>
    <p:sldId id="304" r:id="rId6"/>
    <p:sldId id="299" r:id="rId7"/>
    <p:sldId id="297" r:id="rId8"/>
    <p:sldId id="259" r:id="rId9"/>
    <p:sldId id="287" r:id="rId10"/>
    <p:sldId id="260" r:id="rId11"/>
    <p:sldId id="261" r:id="rId12"/>
    <p:sldId id="264" r:id="rId13"/>
    <p:sldId id="285" r:id="rId14"/>
    <p:sldId id="266" r:id="rId15"/>
    <p:sldId id="267" r:id="rId16"/>
    <p:sldId id="268" r:id="rId17"/>
    <p:sldId id="279" r:id="rId18"/>
    <p:sldId id="269" r:id="rId19"/>
    <p:sldId id="280" r:id="rId20"/>
    <p:sldId id="271" r:id="rId21"/>
    <p:sldId id="282" r:id="rId22"/>
    <p:sldId id="270" r:id="rId23"/>
    <p:sldId id="289" r:id="rId24"/>
    <p:sldId id="290" r:id="rId25"/>
    <p:sldId id="291" r:id="rId26"/>
    <p:sldId id="286" r:id="rId27"/>
    <p:sldId id="293" r:id="rId28"/>
    <p:sldId id="295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11B3"/>
    <a:srgbClr val="1DAE12"/>
    <a:srgbClr val="A43D3A"/>
    <a:srgbClr val="FFFF00"/>
    <a:srgbClr val="A95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6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FA7E198-34CB-48D4-A408-21A770F33242}" type="datetimeFigureOut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C13D415-3C5C-46C8-99D3-0AEA8FF54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43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D496044-CDA2-4C10-B827-FEDF0A1FDE45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solidFill>
            <a:srgbClr val="FFFFFF"/>
          </a:solidFill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3225" cy="420528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51ECF6-B85C-4650-A42A-ED2942B17D32}" type="slidenum">
              <a:rPr lang="ru-RU" altLang="ru-RU" smtClean="0"/>
              <a:pPr eaLnBrk="1" hangingPunct="1"/>
              <a:t>9</a:t>
            </a:fld>
            <a:endParaRPr lang="ru-RU" altLang="ru-RU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446B06-14C4-4C07-B501-3764C9942BF3}" type="slidenum">
              <a:rPr lang="ru-RU" altLang="ru-RU" smtClean="0"/>
              <a:pPr eaLnBrk="1" hangingPunct="1"/>
              <a:t>26</a:t>
            </a:fld>
            <a:endParaRPr lang="ru-RU" alt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F2BE37-ACA9-45EB-A902-7948580CCAD5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E1421-7AFB-431A-A93E-F130E28E9BB6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9F08E-6245-4E0C-AD58-77B4714E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E60F3-8C81-495B-BC5A-A691C940573B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D91E1-C8C0-411F-B406-1EB946868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1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7430-FE4F-4476-A190-BE002B4726DF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2045-F91C-4963-B08F-94798103C5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387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E8C10-A247-4455-B905-561F19BF4B3F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B7E5A-3B09-4D19-9358-F83D36B4C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794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A4033-566E-49D7-B3FE-F3F71A7D0B7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9100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FB4AC-4424-4C61-9237-43EF1089066A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5FA4C-30F5-429B-91BB-9E0B1CC1F4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55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AA38D-F235-4DFD-9C9E-7D59A8F18489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54718-DB68-42D3-8665-1141E3B70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97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21432-0A34-4BE5-8B91-4FF34F951447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DA3-6F58-463D-8491-14AF1C23BA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15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DD978-D6D3-4581-92B0-E71C64249320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30D9D-8F1D-4AB8-AA1F-FE8F6EB55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88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07E10-55FA-48BD-9049-17E675085CF6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736BE-5FDC-4F13-9CB4-42F6FC9611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967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869DD-E32C-4A78-9727-1827B8C38102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B40C-95A9-4042-8FC0-99323A8EA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36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888CF-348C-4BCD-BFE7-22BF15E9D67F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D7F3-965B-4646-9070-A302088B7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48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9BF3-FBB7-4260-9A33-32856096C987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6C599-EE47-4FEF-AEE6-718D55B66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379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E407ED-6864-4731-8AA1-6883439D0ABC}" type="datetime1">
              <a:rPr lang="ru-RU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D7E00A-AB44-40F7-B298-05E6738EE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90" r:id="rId11"/>
    <p:sldLayoutId id="2147483689" r:id="rId12"/>
    <p:sldLayoutId id="2147483701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rodalit.ru/images/435000/431176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Педагогический совет на тему: </a:t>
            </a:r>
            <a:br>
              <a:rPr lang="ru-RU" b="1" dirty="0" smtClean="0"/>
            </a:br>
            <a:r>
              <a:rPr lang="ru-RU" b="1" dirty="0" smtClean="0"/>
              <a:t>«</a:t>
            </a:r>
            <a:r>
              <a:rPr lang="ru-RU" b="1" dirty="0" err="1" smtClean="0"/>
              <a:t>Деятельностный</a:t>
            </a:r>
            <a:r>
              <a:rPr lang="ru-RU" b="1" dirty="0" smtClean="0"/>
              <a:t> подход – методологическая основа новых образовательных стандартов»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79704" y="6353944"/>
            <a:ext cx="2664296" cy="504056"/>
          </a:xfrm>
        </p:spPr>
        <p:txBody>
          <a:bodyPr/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29 октября 2015г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6869DD-E32C-4A78-9727-1827B8C38102}" type="datetime1">
              <a:rPr lang="ru-RU" smtClean="0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1B40C-95A9-4042-8FC0-99323A8EA82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6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250825" y="908050"/>
            <a:ext cx="8208963" cy="1143000"/>
          </a:xfrm>
        </p:spPr>
        <p:txBody>
          <a:bodyPr/>
          <a:lstStyle/>
          <a:p>
            <a:r>
              <a:rPr lang="ru-RU" altLang="ru-RU" sz="3400" b="1" u="sng" smtClean="0">
                <a:solidFill>
                  <a:srgbClr val="D60093"/>
                </a:solidFill>
                <a:latin typeface="Arial" charset="0"/>
              </a:rPr>
              <a:t>Требования к современному уроку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>
          <a:xfrm>
            <a:off x="611188" y="1916113"/>
            <a:ext cx="8532812" cy="4608512"/>
          </a:xfrm>
        </p:spPr>
        <p:txBody>
          <a:bodyPr/>
          <a:lstStyle/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Изменение парадигмы образования: от знаниевой к  компетентностной. </a:t>
            </a:r>
          </a:p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Изменение содержания образования и форм, приёмов и методов, технологий.</a:t>
            </a:r>
          </a:p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Изменение педагогической позиции «ученик – учитель».</a:t>
            </a:r>
          </a:p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Формирование внутренних мотивов деятельности ученика.</a:t>
            </a:r>
          </a:p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Личностное целеполагание и личностное содержание материала.</a:t>
            </a:r>
          </a:p>
          <a:p>
            <a:pPr marL="609600" indent="-609600" eaLnBrk="1" hangingPunct="1">
              <a:buClr>
                <a:srgbClr val="D60093"/>
              </a:buClr>
              <a:buFont typeface="Wingdings" pitchFamily="2" charset="2"/>
              <a:buAutoNum type="arabicPeriod"/>
            </a:pPr>
            <a:r>
              <a:rPr lang="ru-RU" altLang="ru-RU" sz="2400" b="1" smtClean="0">
                <a:solidFill>
                  <a:srgbClr val="070605"/>
                </a:solidFill>
              </a:rPr>
              <a:t>Рефлексия результатов образовательной деятельности.</a:t>
            </a:r>
          </a:p>
          <a:p>
            <a:pPr marL="609600" indent="-609600" algn="just"/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569325" cy="1079500"/>
          </a:xfrm>
        </p:spPr>
        <p:txBody>
          <a:bodyPr/>
          <a:lstStyle/>
          <a:p>
            <a:r>
              <a:rPr lang="ru-RU" altLang="ru-RU" b="1" dirty="0" smtClean="0">
                <a:solidFill>
                  <a:schemeClr val="bg1">
                    <a:lumMod val="85000"/>
                  </a:schemeClr>
                </a:solidFill>
              </a:rPr>
              <a:t>Учитель на современном уроке: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323528" y="908720"/>
            <a:ext cx="8229600" cy="4281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dirty="0" smtClean="0"/>
              <a:t>учит детей определять границы своего знания, видеть проблему и ставить проблемные вопросы;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lang="ru-RU" altLang="ru-RU" sz="2800" dirty="0" smtClean="0"/>
              <a:t>создает условия для выстраивания ребенком индивидуальной траектории изучения предмета; 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90000"/>
              </a:lnSpc>
            </a:pPr>
            <a:r>
              <a:rPr lang="ru-RU" altLang="ru-RU" sz="2800" dirty="0" smtClean="0"/>
              <a:t>принимает и поощряет, выражаемую учеником, собственную позицию, иное мнение, обучает корректным формам их выражения;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lang="ru-RU" altLang="ru-RU" sz="2800" dirty="0" smtClean="0"/>
              <a:t>использует разнообразные формы, методы и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 приемы обучения, повышающие степень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 активности учащихся в учебном процессе;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395536" y="0"/>
            <a:ext cx="8569325" cy="1079500"/>
          </a:xfrm>
        </p:spPr>
        <p:txBody>
          <a:bodyPr/>
          <a:lstStyle/>
          <a:p>
            <a:r>
              <a:rPr lang="ru-RU" altLang="ru-RU" b="1" dirty="0" smtClean="0">
                <a:solidFill>
                  <a:schemeClr val="bg1">
                    <a:lumMod val="85000"/>
                  </a:schemeClr>
                </a:solidFill>
              </a:rPr>
              <a:t>Учитель на современном уроке: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362950" cy="46085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dirty="0" smtClean="0"/>
              <a:t>обучает учащихся правильно ставить и адресовать вопросы;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lang="ru-RU" altLang="ru-RU" sz="2800" dirty="0" smtClean="0"/>
              <a:t>учит детей работать по правилу и творчески;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lang="ru-RU" altLang="ru-RU" sz="2800" dirty="0" smtClean="0"/>
              <a:t>добивается осмысления учебного материала всеми учащимися, используя для этого специальные приемы;</a:t>
            </a:r>
          </a:p>
          <a:p>
            <a:pPr>
              <a:lnSpc>
                <a:spcPct val="80000"/>
              </a:lnSpc>
            </a:pPr>
            <a:endParaRPr lang="ru-RU" altLang="ru-RU" sz="2800" dirty="0" smtClean="0"/>
          </a:p>
          <a:p>
            <a:pPr>
              <a:lnSpc>
                <a:spcPct val="80000"/>
              </a:lnSpc>
            </a:pPr>
            <a:r>
              <a:rPr lang="ru-RU" altLang="ru-RU" sz="2800" dirty="0" smtClean="0"/>
              <a:t>стремиться оценивать реальное продвижение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каждого ученика, поощряет и поддерживает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минимальные успехи.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67" name="Group 51"/>
          <p:cNvGraphicFramePr>
            <a:graphicFrameLocks noGrp="1"/>
          </p:cNvGraphicFramePr>
          <p:nvPr/>
        </p:nvGraphicFramePr>
        <p:xfrm>
          <a:off x="107950" y="214313"/>
          <a:ext cx="8929688" cy="6192835"/>
        </p:xfrm>
        <a:graphic>
          <a:graphicData uri="http://schemas.openxmlformats.org/drawingml/2006/table">
            <a:tbl>
              <a:tblPr/>
              <a:tblGrid>
                <a:gridCol w="1958266"/>
                <a:gridCol w="3524876"/>
                <a:gridCol w="3446546"/>
              </a:tblGrid>
              <a:tr h="2804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Требования к уроку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Традиционный урок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Урок современного типа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9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Объявление темы урока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сообщает учащимся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Формулируют сами учащиеся 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9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Сообщение целей и задач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формулирует и сообщает учащимся, чему должны научиться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Формулируют сами учащиеся, определив границы знания и незнания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Планирование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сообщает учащимся, какую работу они должны выполнить, чтобы достичь цели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Планирование учащимися способов достижения намеченной цели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97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Практическая деятельность учащихся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Под руководством учителя учащиеся выполняют ряд практических задач (чаще применяется фронтальный метод организации деятельности)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Учащиеся осуществляют учебные действия по намеченному плану (применяется групповой, индивидуальный методы)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Осуществление контроля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осуществляет контроль за выполнением учащимися практической работы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Учащиеся осуществляют контроль (применяются формы самоконтроля, взаимоконтроля)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Осуществление коррекции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в ходе выполнения и по итогам выполненной работы учащимися осуществляет коррекцию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Учащиеся формулируют затруднения и осуществляют коррекцию самостоятельно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97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Оценивание учащихся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осуществляет оценивание учащихся за работу на уроке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Учащиеся дают оценку деятельности по её результатам (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самооценивание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, оценивание результатов деятельности товарищей)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4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Итог урока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выясняет у учащихся, что они запомнили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Проводится рефлексия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73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Домашнее задание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Учитель объявляет и комментирует (чаще – задание одно для всех)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Учащиеся могут выбирать задание из предложенных учителем с учётом индивидуальных возможностей</a:t>
                      </a:r>
                    </a:p>
                  </a:txBody>
                  <a:tcPr marL="55608" marR="5560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323850" y="981075"/>
            <a:ext cx="8496300" cy="725488"/>
          </a:xfrm>
        </p:spPr>
        <p:txBody>
          <a:bodyPr/>
          <a:lstStyle/>
          <a:p>
            <a:r>
              <a:rPr lang="ru-RU" altLang="ru-RU" sz="4000" b="1" u="sng" smtClean="0">
                <a:solidFill>
                  <a:srgbClr val="D60093"/>
                </a:solidFill>
              </a:rPr>
              <a:t>Организация планирования урока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900113" y="1628775"/>
            <a:ext cx="8243887" cy="522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sz="2400" b="1" smtClean="0">
                <a:solidFill>
                  <a:srgbClr val="660066"/>
                </a:solidFill>
              </a:rPr>
              <a:t>Моделирование: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/>
              <a:t>процесс определения основных его параметров,  эскиз   урока, начальный этап перевода теории урока в практику.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sz="2400" b="1" smtClean="0">
                <a:solidFill>
                  <a:srgbClr val="660066"/>
                </a:solidFill>
              </a:rPr>
              <a:t>Проектирование: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/>
              <a:t>этап разработки компонентов педагогического процесса (задач, принципов, содержания, методов, форм учебной деятельности).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sz="2400" b="1" smtClean="0">
                <a:solidFill>
                  <a:srgbClr val="660066"/>
                </a:solidFill>
              </a:rPr>
              <a:t>Конструирование: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smtClean="0"/>
              <a:t>создание технологии обучения учащихся как процесса освоения ими учебного материала.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Arial" charset="0"/>
              <a:buNone/>
            </a:pPr>
            <a:r>
              <a:rPr lang="ru-RU" altLang="ru-RU" sz="2400" b="1" smtClean="0">
                <a:solidFill>
                  <a:srgbClr val="660066"/>
                </a:solidFill>
              </a:rPr>
              <a:t>      Сценирование образовательной ситуации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</a:pPr>
            <a:r>
              <a:rPr lang="ru-RU" altLang="ru-RU" sz="2400" smtClean="0"/>
              <a:t>   обучение способам деятельности, при необходимости -      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Arial" charset="0"/>
              <a:buNone/>
            </a:pPr>
            <a:r>
              <a:rPr lang="ru-RU" altLang="ru-RU" sz="2400" smtClean="0"/>
              <a:t>        изменение плана урока в соответствии с вариантами   </a:t>
            </a:r>
          </a:p>
          <a:p>
            <a:pPr eaLnBrk="1" hangingPunct="1">
              <a:lnSpc>
                <a:spcPct val="80000"/>
              </a:lnSpc>
              <a:buClr>
                <a:srgbClr val="660066"/>
              </a:buClr>
              <a:buFont typeface="Arial" charset="0"/>
              <a:buNone/>
            </a:pPr>
            <a:r>
              <a:rPr lang="ru-RU" altLang="ru-RU" sz="2400" smtClean="0"/>
              <a:t>        непонимания и типами ошибок обучающихся.</a:t>
            </a:r>
          </a:p>
          <a:p>
            <a:pPr algn="just" eaLnBrk="1" hangingPunct="1">
              <a:lnSpc>
                <a:spcPct val="80000"/>
              </a:lnSpc>
            </a:pPr>
            <a:endParaRPr lang="ru-RU" altLang="ru-RU" sz="2400" smtClean="0"/>
          </a:p>
          <a:p>
            <a:pPr algn="just" eaLnBrk="1" hangingPunct="1">
              <a:lnSpc>
                <a:spcPct val="80000"/>
              </a:lnSpc>
            </a:pPr>
            <a:endParaRPr lang="ru-RU" altLang="ru-RU" sz="2000" smtClean="0"/>
          </a:p>
          <a:p>
            <a:pPr>
              <a:lnSpc>
                <a:spcPct val="80000"/>
              </a:lnSpc>
            </a:pPr>
            <a:endParaRPr lang="ru-RU" alt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725487"/>
          </a:xfrm>
        </p:spPr>
        <p:txBody>
          <a:bodyPr/>
          <a:lstStyle/>
          <a:p>
            <a:pPr algn="l"/>
            <a:r>
              <a:rPr lang="ru-RU" altLang="ru-RU" sz="4000" b="1" u="sng" smtClean="0">
                <a:solidFill>
                  <a:srgbClr val="D60093"/>
                </a:solidFill>
              </a:rPr>
              <a:t>Типология урока</a:t>
            </a:r>
          </a:p>
        </p:txBody>
      </p:sp>
      <p:graphicFrame>
        <p:nvGraphicFramePr>
          <p:cNvPr id="24612" name="Group 36"/>
          <p:cNvGraphicFramePr>
            <a:graphicFrameLocks noGrp="1"/>
          </p:cNvGraphicFramePr>
          <p:nvPr>
            <p:ph type="tbl" idx="1"/>
          </p:nvPr>
        </p:nvGraphicFramePr>
        <p:xfrm>
          <a:off x="323850" y="1600200"/>
          <a:ext cx="8640763" cy="4702215"/>
        </p:xfrm>
        <a:graphic>
          <a:graphicData uri="http://schemas.openxmlformats.org/drawingml/2006/table">
            <a:tbl>
              <a:tblPr/>
              <a:tblGrid>
                <a:gridCol w="5328270"/>
                <a:gridCol w="3312493"/>
              </a:tblGrid>
              <a:tr h="1188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43D3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Традиционные уроки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43D3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43D3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Уроки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43D3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деятельностной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43D3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направленности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43D3A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35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формирования знаний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формирования и совершенствования  знаний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 совершенствования  знаний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закрепления и  совершенствования  знаний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обобщения и систематизации знаний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контроля знаний, умений и навыков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коррекции знаний, умений и навыков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Комбинированный урок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открытия» нового знания;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рефлексии;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общеметодологичес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кой направленности;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42900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развивающего контроля.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179388" y="1268413"/>
            <a:ext cx="8229600" cy="796925"/>
          </a:xfrm>
        </p:spPr>
        <p:txBody>
          <a:bodyPr/>
          <a:lstStyle/>
          <a:p>
            <a:r>
              <a:rPr lang="ru-RU" altLang="ru-RU" sz="4000" b="1" u="sng" smtClean="0">
                <a:solidFill>
                  <a:srgbClr val="D60093"/>
                </a:solidFill>
              </a:rPr>
              <a:t>Урок «открытия» нового знания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b="1" i="1" dirty="0" err="1" smtClean="0">
                <a:solidFill>
                  <a:srgbClr val="A43D3A"/>
                </a:solidFill>
              </a:rPr>
              <a:t>Деятельностная</a:t>
            </a:r>
            <a:r>
              <a:rPr lang="ru-RU" altLang="ru-RU" b="1" i="1" dirty="0" smtClean="0">
                <a:solidFill>
                  <a:srgbClr val="A43D3A"/>
                </a:solidFill>
              </a:rPr>
              <a:t> цель:</a:t>
            </a:r>
            <a:r>
              <a:rPr lang="ru-RU" altLang="ru-RU" b="1" i="1" dirty="0" smtClean="0"/>
              <a:t> </a:t>
            </a:r>
            <a:r>
              <a:rPr lang="ru-RU" altLang="ru-RU" b="1" dirty="0" smtClean="0"/>
              <a:t>формирование </a:t>
            </a:r>
          </a:p>
          <a:p>
            <a:pPr>
              <a:buFont typeface="Arial" charset="0"/>
              <a:buNone/>
            </a:pPr>
            <a:r>
              <a:rPr lang="ru-RU" altLang="ru-RU" b="1" dirty="0" smtClean="0"/>
              <a:t>    у учащихся умений реализации новых способов действия.</a:t>
            </a:r>
            <a:endParaRPr lang="ru-RU" altLang="ru-RU" b="1" i="1" dirty="0" smtClean="0"/>
          </a:p>
          <a:p>
            <a:pPr>
              <a:buFont typeface="Arial" charset="0"/>
              <a:buNone/>
            </a:pPr>
            <a:r>
              <a:rPr lang="ru-RU" altLang="ru-RU" i="1" dirty="0" smtClean="0">
                <a:solidFill>
                  <a:srgbClr val="A43D3A"/>
                </a:solidFill>
              </a:rPr>
              <a:t>Содержательная цель</a:t>
            </a:r>
            <a:r>
              <a:rPr lang="ru-RU" altLang="ru-RU" b="1" i="1" dirty="0" smtClean="0">
                <a:solidFill>
                  <a:srgbClr val="A43D3A"/>
                </a:solidFill>
              </a:rPr>
              <a:t>:</a:t>
            </a:r>
            <a:r>
              <a:rPr lang="ru-RU" altLang="ru-RU" i="1" dirty="0" smtClean="0"/>
              <a:t> </a:t>
            </a:r>
            <a:r>
              <a:rPr lang="ru-RU" altLang="ru-RU" dirty="0" smtClean="0"/>
              <a:t>расширение понятийной базы за счёт включения в неё новых элементов.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79388" y="1196975"/>
            <a:ext cx="8713787" cy="1295400"/>
          </a:xfrm>
        </p:spPr>
        <p:txBody>
          <a:bodyPr/>
          <a:lstStyle/>
          <a:p>
            <a:pPr algn="l"/>
            <a:r>
              <a:rPr lang="ru-RU" altLang="ru-RU" sz="3600" b="1" u="sng" dirty="0" smtClean="0">
                <a:solidFill>
                  <a:srgbClr val="D60093"/>
                </a:solidFill>
              </a:rPr>
              <a:t>Структура урока </a:t>
            </a:r>
            <a:br>
              <a:rPr lang="ru-RU" altLang="ru-RU" sz="3600" b="1" u="sng" dirty="0" smtClean="0">
                <a:solidFill>
                  <a:srgbClr val="D60093"/>
                </a:solidFill>
              </a:rPr>
            </a:br>
            <a:r>
              <a:rPr lang="ru-RU" altLang="ru-RU" sz="3600" b="1" u="sng" dirty="0" smtClean="0">
                <a:solidFill>
                  <a:srgbClr val="D60093"/>
                </a:solidFill>
              </a:rPr>
              <a:t>«открытия» нового знания</a:t>
            </a:r>
            <a:r>
              <a:rPr lang="ru-RU" altLang="ru-RU" sz="4000" b="1" u="sng" dirty="0" smtClean="0">
                <a:solidFill>
                  <a:srgbClr val="D60093"/>
                </a:solidFill>
              </a:rPr>
              <a:t> </a:t>
            </a:r>
            <a:br>
              <a:rPr lang="ru-RU" altLang="ru-RU" sz="4000" b="1" u="sng" dirty="0" smtClean="0">
                <a:solidFill>
                  <a:srgbClr val="D60093"/>
                </a:solidFill>
              </a:rPr>
            </a:br>
            <a:endParaRPr lang="ru-RU" altLang="ru-RU" sz="4000" b="1" u="sng" dirty="0" smtClean="0">
              <a:solidFill>
                <a:srgbClr val="D60093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1187450" y="2205038"/>
            <a:ext cx="7499350" cy="446405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1)этап мотивации к учебной деятельности;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2) этап актуализации и пробного учебного действия;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3) этап выявления места и причины затруднения;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4) этап построения проекта выхода из затруднения;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5) этап реализации построенного проекта;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6) этап первичного закрепления с проговариванием во внешней речи;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7) этап самостоятельной работы с самопроверкой по эталону;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8) этап включения в систему знаний и повторения;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9) этап рефлексии учебной деятельности на уроке.</a:t>
            </a:r>
          </a:p>
          <a:p>
            <a:pPr>
              <a:lnSpc>
                <a:spcPct val="80000"/>
              </a:lnSpc>
            </a:pPr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395288" y="1125538"/>
            <a:ext cx="8229600" cy="790575"/>
          </a:xfrm>
        </p:spPr>
        <p:txBody>
          <a:bodyPr/>
          <a:lstStyle/>
          <a:p>
            <a:r>
              <a:rPr lang="ru-RU" altLang="ru-RU" sz="4000" b="1" u="sng" smtClean="0">
                <a:solidFill>
                  <a:srgbClr val="D60093"/>
                </a:solidFill>
              </a:rPr>
              <a:t>Урок рефлексии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457200" y="2060575"/>
            <a:ext cx="8229600" cy="446405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b="1" i="1" dirty="0" err="1" smtClean="0">
                <a:solidFill>
                  <a:srgbClr val="A43D3A"/>
                </a:solidFill>
              </a:rPr>
              <a:t>Деятельностная</a:t>
            </a:r>
            <a:r>
              <a:rPr lang="ru-RU" altLang="ru-RU" sz="2800" b="1" i="1" dirty="0" smtClean="0">
                <a:solidFill>
                  <a:srgbClr val="A43D3A"/>
                </a:solidFill>
              </a:rPr>
              <a:t> цель:</a:t>
            </a:r>
            <a:r>
              <a:rPr lang="ru-RU" altLang="ru-RU" sz="2800" i="1" dirty="0" smtClean="0"/>
              <a:t> </a:t>
            </a:r>
            <a:r>
              <a:rPr lang="ru-RU" altLang="ru-RU" sz="2800" dirty="0" smtClean="0"/>
              <a:t>формирование у учащихся способностей к рефлексии коррекционно-контрольного типа и реализации коррекционной нормы (</a:t>
            </a:r>
            <a:r>
              <a:rPr lang="ru-RU" altLang="ru-RU" sz="2800" b="1" dirty="0" smtClean="0"/>
              <a:t>фиксирование собственных затруднений в деятельности, выявление их причин, построение и реализация проекта выхода из затруднения </a:t>
            </a:r>
            <a:r>
              <a:rPr lang="ru-RU" altLang="ru-RU" sz="2800" dirty="0" smtClean="0"/>
              <a:t>и т.д.).</a:t>
            </a:r>
            <a:endParaRPr lang="ru-RU" altLang="ru-RU" sz="2800" i="1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i="1" dirty="0" smtClean="0">
                <a:solidFill>
                  <a:srgbClr val="A43D3A"/>
                </a:solidFill>
              </a:rPr>
              <a:t>Содержательная цель:</a:t>
            </a:r>
            <a:r>
              <a:rPr lang="ru-RU" altLang="ru-RU" sz="2800" i="1" dirty="0" smtClean="0"/>
              <a:t> </a:t>
            </a:r>
            <a:r>
              <a:rPr lang="ru-RU" altLang="ru-RU" sz="2800" dirty="0" smtClean="0"/>
              <a:t>закрепление и при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  необходимости коррекция изученных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  способов действий - понятий, алгоритмов и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dirty="0" smtClean="0"/>
              <a:t>             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323850" y="981075"/>
            <a:ext cx="8229600" cy="719138"/>
          </a:xfrm>
        </p:spPr>
        <p:txBody>
          <a:bodyPr/>
          <a:lstStyle/>
          <a:p>
            <a:pPr algn="l"/>
            <a:r>
              <a:rPr lang="ru-RU" altLang="ru-RU" sz="3600" b="1" u="sng" dirty="0" smtClean="0">
                <a:solidFill>
                  <a:srgbClr val="D60093"/>
                </a:solidFill>
              </a:rPr>
              <a:t>Структура урока рефлексии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1403350" y="1700213"/>
            <a:ext cx="7489825" cy="4897437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1) этап мотивации к коррекционной деятельности;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2) этап актуализации и пробного учебного действия;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3) этап локализации индивидуальных затруднений;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4) этап построения проекта коррекции выявленных затруднений;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5) этап реализации построенного проекта;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b="1" dirty="0" smtClean="0">
                <a:solidFill>
                  <a:schemeClr val="accent6">
                    <a:lumMod val="75000"/>
                  </a:schemeClr>
                </a:solidFill>
              </a:rPr>
              <a:t>6) этап обобщения затруднений во внешней речи;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7) этап самостоятельной работы с самопроверкой по эталону;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8) этап включения в систему знаний и повторения;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dirty="0" smtClean="0"/>
              <a:t>9) этап рефлексии учебной деятельности на уроке.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2BCC9-F6C8-43A0-BB54-5E7811207CE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4099" name="TextBox 26"/>
          <p:cNvSpPr txBox="1">
            <a:spLocks noChangeArrowheads="1"/>
          </p:cNvSpPr>
          <p:nvPr/>
        </p:nvSpPr>
        <p:spPr bwMode="auto">
          <a:xfrm>
            <a:off x="0" y="18573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73832" y="1628800"/>
            <a:ext cx="8424862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«Скажи мне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                     – и я забуду.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Покажи мне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                     – и я запомню.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Дай мне действовать самому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                     </a:t>
            </a:r>
            <a:r>
              <a:rPr lang="ru-RU" altLang="ru-RU" b="1" i="1" dirty="0" smtClean="0">
                <a:solidFill>
                  <a:schemeClr val="accent2"/>
                </a:solidFill>
                <a:latin typeface="Arial" charset="0"/>
              </a:rPr>
              <a:t>– </a:t>
            </a:r>
            <a:r>
              <a:rPr lang="ru-RU" altLang="ru-RU" b="1" i="1" dirty="0">
                <a:solidFill>
                  <a:schemeClr val="accent2"/>
                </a:solidFill>
                <a:latin typeface="Arial" charset="0"/>
              </a:rPr>
              <a:t>и я  научусь!»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 b="1" dirty="0">
              <a:solidFill>
                <a:schemeClr val="accent2"/>
              </a:solidFill>
              <a:latin typeface="Arial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solidFill>
                  <a:srgbClr val="A95F31"/>
                </a:solidFill>
                <a:latin typeface="Arial" charset="0"/>
              </a:rPr>
              <a:t> </a:t>
            </a:r>
            <a:r>
              <a:rPr lang="ru-RU" altLang="ru-RU" sz="2800" b="1" i="1" dirty="0">
                <a:solidFill>
                  <a:srgbClr val="A95F31"/>
                </a:solidFill>
                <a:latin typeface="Arial" charset="0"/>
              </a:rPr>
              <a:t>Китайская мудрость</a:t>
            </a:r>
            <a:endParaRPr lang="ru-RU" altLang="ru-RU" sz="4000" b="1" i="1" dirty="0">
              <a:solidFill>
                <a:srgbClr val="A95F3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936625"/>
          </a:xfrm>
        </p:spPr>
        <p:txBody>
          <a:bodyPr/>
          <a:lstStyle/>
          <a:p>
            <a:r>
              <a:rPr lang="ru-RU" altLang="ru-RU" sz="4000" b="1" u="sng" smtClean="0">
                <a:solidFill>
                  <a:srgbClr val="D60093"/>
                </a:solidFill>
              </a:rPr>
              <a:t>Урок развивающего контроля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b="1" i="1" dirty="0" err="1" smtClean="0">
                <a:solidFill>
                  <a:srgbClr val="A43D3A"/>
                </a:solidFill>
              </a:rPr>
              <a:t>Деятельностная</a:t>
            </a:r>
            <a:r>
              <a:rPr lang="ru-RU" altLang="ru-RU" b="1" i="1" dirty="0" smtClean="0">
                <a:solidFill>
                  <a:srgbClr val="A43D3A"/>
                </a:solidFill>
              </a:rPr>
              <a:t> цель:</a:t>
            </a:r>
            <a:r>
              <a:rPr lang="ru-RU" altLang="ru-RU" i="1" dirty="0" smtClean="0"/>
              <a:t> </a:t>
            </a:r>
            <a:r>
              <a:rPr lang="ru-RU" altLang="ru-RU" b="1" dirty="0" smtClean="0"/>
              <a:t>формирование у учащихся способностей к осуществлению контрольной функции.</a:t>
            </a:r>
            <a:endParaRPr lang="ru-RU" altLang="ru-RU" b="1" i="1" dirty="0" smtClean="0"/>
          </a:p>
          <a:p>
            <a:pPr>
              <a:buFont typeface="Arial" charset="0"/>
              <a:buNone/>
            </a:pPr>
            <a:r>
              <a:rPr lang="ru-RU" altLang="ru-RU" i="1" dirty="0" smtClean="0">
                <a:solidFill>
                  <a:srgbClr val="A43D3A"/>
                </a:solidFill>
              </a:rPr>
              <a:t>Содержательная цель:</a:t>
            </a:r>
            <a:r>
              <a:rPr lang="ru-RU" altLang="ru-RU" i="1" dirty="0" smtClean="0"/>
              <a:t> </a:t>
            </a:r>
            <a:r>
              <a:rPr lang="ru-RU" altLang="ru-RU" dirty="0" smtClean="0"/>
              <a:t>контроль и самоконтроль изученных понятий и алгоритмов.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250825" y="1052513"/>
            <a:ext cx="8229600" cy="792162"/>
          </a:xfrm>
        </p:spPr>
        <p:txBody>
          <a:bodyPr/>
          <a:lstStyle/>
          <a:p>
            <a:pPr algn="l"/>
            <a:r>
              <a:rPr lang="ru-RU" altLang="ru-RU" sz="3200" b="1" u="sng" dirty="0" smtClean="0">
                <a:solidFill>
                  <a:srgbClr val="D60093"/>
                </a:solidFill>
              </a:rPr>
              <a:t>Структура урока развивающего контроля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1403350" y="1844675"/>
            <a:ext cx="7561263" cy="467995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1) этап мотивации к контрольно-коррекционной деятельности;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2) этап актуализации и пробного учебного действия;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3) этап локализации индивидуальных затруднений;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4) этап построения проекта коррекции выявленных затруднений;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5) этап реализации построенного проекта;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6) этап обобщения затруднений во внешней речи;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7) этап самостоятельной работы с самопроверкой по эталону;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8) этап решения заданий творческого уровня;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400" dirty="0" smtClean="0"/>
              <a:t>9) этап рефлексии контрольно-коррекционной деятельности. </a:t>
            </a:r>
          </a:p>
          <a:p>
            <a:pPr>
              <a:lnSpc>
                <a:spcPct val="80000"/>
              </a:lnSpc>
            </a:pPr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250825" y="1052513"/>
            <a:ext cx="8713788" cy="1143000"/>
          </a:xfrm>
        </p:spPr>
        <p:txBody>
          <a:bodyPr/>
          <a:lstStyle/>
          <a:p>
            <a:r>
              <a:rPr lang="ru-RU" altLang="ru-RU" sz="4000" b="1" u="sng" smtClean="0">
                <a:solidFill>
                  <a:srgbClr val="D60093"/>
                </a:solidFill>
              </a:rPr>
              <a:t>Урок общеметодологической направленности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sz="2800" b="1" i="1" dirty="0" err="1" smtClean="0">
                <a:solidFill>
                  <a:srgbClr val="A43D3A"/>
                </a:solidFill>
              </a:rPr>
              <a:t>Деятельностная</a:t>
            </a:r>
            <a:r>
              <a:rPr lang="ru-RU" altLang="ru-RU" sz="2800" b="1" i="1" dirty="0" smtClean="0">
                <a:solidFill>
                  <a:srgbClr val="A43D3A"/>
                </a:solidFill>
              </a:rPr>
              <a:t> цель:</a:t>
            </a:r>
            <a:r>
              <a:rPr lang="ru-RU" altLang="ru-RU" sz="2800" i="1" dirty="0" smtClean="0"/>
              <a:t> </a:t>
            </a:r>
            <a:r>
              <a:rPr lang="ru-RU" altLang="ru-RU" sz="2800" b="1" dirty="0" smtClean="0"/>
              <a:t>формирование </a:t>
            </a:r>
            <a:r>
              <a:rPr lang="ru-RU" altLang="ru-RU" sz="2800" dirty="0" smtClean="0"/>
              <a:t>у учащихся </a:t>
            </a:r>
            <a:r>
              <a:rPr lang="ru-RU" altLang="ru-RU" sz="2800" dirty="0" err="1" smtClean="0"/>
              <a:t>деятельностных</a:t>
            </a:r>
            <a:r>
              <a:rPr lang="ru-RU" altLang="ru-RU" sz="2800" dirty="0" smtClean="0"/>
              <a:t> </a:t>
            </a:r>
            <a:r>
              <a:rPr lang="ru-RU" altLang="ru-RU" sz="2800" b="1" dirty="0" smtClean="0"/>
              <a:t>способностей</a:t>
            </a:r>
            <a:r>
              <a:rPr lang="ru-RU" altLang="ru-RU" sz="2800" dirty="0" smtClean="0"/>
              <a:t> и способностей к </a:t>
            </a:r>
            <a:r>
              <a:rPr lang="ru-RU" altLang="ru-RU" sz="2800" b="1" dirty="0" smtClean="0"/>
              <a:t>структурированию и систематизации </a:t>
            </a:r>
            <a:r>
              <a:rPr lang="ru-RU" altLang="ru-RU" sz="2800" dirty="0" smtClean="0"/>
              <a:t>изучаемого предметного содержания.</a:t>
            </a:r>
            <a:endParaRPr lang="ru-RU" altLang="ru-RU" sz="2800" i="1" dirty="0" smtClean="0"/>
          </a:p>
          <a:p>
            <a:pPr>
              <a:buFont typeface="Arial" charset="0"/>
              <a:buNone/>
            </a:pPr>
            <a:r>
              <a:rPr lang="ru-RU" altLang="ru-RU" sz="2800" i="1" dirty="0" smtClean="0">
                <a:solidFill>
                  <a:srgbClr val="A43D3A"/>
                </a:solidFill>
              </a:rPr>
              <a:t>Содержательная цель:</a:t>
            </a:r>
            <a:r>
              <a:rPr lang="ru-RU" altLang="ru-RU" sz="2800" i="1" dirty="0" smtClean="0"/>
              <a:t> </a:t>
            </a:r>
            <a:r>
              <a:rPr lang="ru-RU" altLang="ru-RU" sz="2800" dirty="0" smtClean="0"/>
              <a:t>построение обобщенных </a:t>
            </a:r>
            <a:r>
              <a:rPr lang="ru-RU" altLang="ru-RU" sz="2800" dirty="0" err="1" smtClean="0"/>
              <a:t>деятельностных</a:t>
            </a:r>
            <a:r>
              <a:rPr lang="ru-RU" altLang="ru-RU" sz="2800" dirty="0" smtClean="0"/>
              <a:t> норм и выявление теоретических основ развития содержательно-методических </a:t>
            </a:r>
          </a:p>
          <a:p>
            <a:pPr>
              <a:buFont typeface="Arial" charset="0"/>
              <a:buNone/>
            </a:pPr>
            <a:r>
              <a:rPr lang="ru-RU" altLang="ru-RU" sz="2800" dirty="0" smtClean="0"/>
              <a:t>            линий курсов.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571500" y="1000125"/>
            <a:ext cx="7543800" cy="1428750"/>
          </a:xfrm>
        </p:spPr>
        <p:txBody>
          <a:bodyPr/>
          <a:lstStyle/>
          <a:p>
            <a:r>
              <a:rPr lang="ru-RU" altLang="ru-RU" sz="2800" b="1" u="sng" dirty="0" smtClean="0">
                <a:solidFill>
                  <a:srgbClr val="BF11B3"/>
                </a:solidFill>
              </a:rPr>
              <a:t>Структура урока  общеметодологической направленности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2428875"/>
            <a:ext cx="8229600" cy="3702050"/>
          </a:xfrm>
        </p:spPr>
        <p:txBody>
          <a:bodyPr/>
          <a:lstStyle/>
          <a:p>
            <a:pPr marL="514350" indent="-514350">
              <a:buFont typeface="Wingdings" pitchFamily="82" charset="2"/>
              <a:buNone/>
              <a:defRPr/>
            </a:pPr>
            <a:r>
              <a:rPr lang="ru-RU" sz="2400" dirty="0" smtClean="0"/>
              <a:t>1) Этап мотивации к учебной деятельности.</a:t>
            </a:r>
          </a:p>
          <a:p>
            <a:pPr marL="514350" indent="-514350">
              <a:buFont typeface="Wingdings" pitchFamily="82" charset="2"/>
              <a:buNone/>
              <a:defRPr/>
            </a:pPr>
            <a:r>
              <a:rPr lang="ru-RU" sz="2400" dirty="0" smtClean="0"/>
              <a:t>2) Этап актуализации и фиксирования индивидуального затруднения в пробном учебном действии.</a:t>
            </a:r>
          </a:p>
          <a:p>
            <a:pPr marL="514350" indent="-514350">
              <a:buFont typeface="Wingdings" pitchFamily="82" charset="2"/>
              <a:buNone/>
              <a:defRPr/>
            </a:pPr>
            <a:r>
              <a:rPr lang="ru-RU" sz="2400" dirty="0" smtClean="0"/>
              <a:t>3) Этап закрепления с проговариванием во внешней речи.</a:t>
            </a:r>
          </a:p>
          <a:p>
            <a:pPr marL="514350" indent="-514350">
              <a:buFont typeface="Wingdings" pitchFamily="82" charset="2"/>
              <a:buNone/>
              <a:defRPr/>
            </a:pPr>
            <a:r>
              <a:rPr lang="ru-RU" sz="2400" dirty="0" smtClean="0"/>
              <a:t>4) Этап включения изученного в систему знаний.</a:t>
            </a:r>
          </a:p>
          <a:p>
            <a:pPr marL="514350" indent="-514350">
              <a:buFont typeface="Wingdings" pitchFamily="82" charset="2"/>
              <a:buNone/>
              <a:defRPr/>
            </a:pPr>
            <a:r>
              <a:rPr lang="ru-RU" sz="2400" dirty="0" smtClean="0"/>
              <a:t>5) Этап рефлексии учебной деятельности на уроке.</a:t>
            </a:r>
            <a:br>
              <a:rPr lang="ru-RU" sz="2400" dirty="0" smtClean="0"/>
            </a:br>
            <a:endParaRPr lang="ru-RU" sz="2400" dirty="0" smtClean="0"/>
          </a:p>
          <a:p>
            <a:pPr>
              <a:buFont typeface="Wingdings" pitchFamily="82" charset="2"/>
              <a:buNone/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ru-RU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</a:t>
            </a:r>
            <a:r>
              <a:rPr lang="ru-RU" dirty="0" smtClean="0"/>
              <a:t>еобходимо найти общие этапы в структуре уроков </a:t>
            </a:r>
            <a:r>
              <a:rPr lang="ru-RU" dirty="0" err="1" smtClean="0"/>
              <a:t>деятельностной</a:t>
            </a:r>
            <a:r>
              <a:rPr lang="ru-RU" dirty="0" smtClean="0"/>
              <a:t> направленности, указать их отличия 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FB4AC-4424-4C61-9237-43EF1089066A}" type="datetime1">
              <a:rPr lang="ru-RU" smtClean="0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5FA4C-30F5-429B-91BB-9E0B1CC1F4EB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8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FB4AC-4424-4C61-9237-43EF1089066A}" type="datetime1">
              <a:rPr lang="ru-RU" smtClean="0"/>
              <a:pPr>
                <a:defRPr/>
              </a:pPr>
              <a:t>07.02.2017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5FA4C-30F5-429B-91BB-9E0B1CC1F4EB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651919"/>
              </p:ext>
            </p:extLst>
          </p:nvPr>
        </p:nvGraphicFramePr>
        <p:xfrm>
          <a:off x="467543" y="404664"/>
          <a:ext cx="8424936" cy="5976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5949"/>
                <a:gridCol w="2105949"/>
                <a:gridCol w="2106519"/>
                <a:gridCol w="2106519"/>
              </a:tblGrid>
              <a:tr h="390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Структура урока </a:t>
                      </a:r>
                      <a:b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«открытия» нового знания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Структура урока рефлексии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solidFill>
                            <a:schemeClr val="bg1"/>
                          </a:solidFill>
                          <a:effectLst/>
                        </a:rPr>
                        <a:t>Структура урока развивающего контроля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Структура урока  общеметодологической направленности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/>
                </a:tc>
              </a:tr>
              <a:tr h="3642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1)этап мотивации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 к учебной деятельности;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2) этап актуализации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 и пробного учебного действия;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3) этап выявления места и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причины затруднения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4) этап построения проекта выхода из затруднения;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5) этап реализации построенного проекта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6) этап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первичного закрепления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 с проговариванием во внешней речи;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7) этап самостоятельной работы с самопроверкой по эталону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8) этап включения в систему знаний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 и повторения;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9) этап рефлексии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 учебной деятельности на уроке.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1) этап мотивации</a:t>
                      </a:r>
                      <a:r>
                        <a:rPr lang="ru-RU" sz="1100" dirty="0">
                          <a:effectLst/>
                        </a:rPr>
                        <a:t> к коррекционной деятельности;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2) этап актуализации</a:t>
                      </a:r>
                      <a:r>
                        <a:rPr lang="ru-RU" sz="1100" dirty="0">
                          <a:effectLst/>
                        </a:rPr>
                        <a:t> и пробного учебного действия;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3) этап локализации </a:t>
                      </a: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индивидуальных затруднений</a:t>
                      </a:r>
                      <a:r>
                        <a:rPr lang="ru-RU" sz="1100" dirty="0"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4) этап построения проекта коррекции выявленных затруднений;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5) этап реализации построенного проекта;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6) этап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</a:rPr>
                        <a:t>обобщения</a:t>
                      </a:r>
                      <a:r>
                        <a:rPr lang="ru-RU" sz="1100" dirty="0">
                          <a:effectLst/>
                        </a:rPr>
                        <a:t> затруднений во внешней речи;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7) этап самостоятельной работы с самопроверкой по эталону</a:t>
                      </a:r>
                      <a:r>
                        <a:rPr lang="ru-RU" sz="1100" dirty="0"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8) этап включения в систему знаний</a:t>
                      </a:r>
                      <a:r>
                        <a:rPr lang="ru-RU" sz="1100" dirty="0">
                          <a:effectLst/>
                        </a:rPr>
                        <a:t> и повторения;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9) этап рефлексии</a:t>
                      </a:r>
                      <a:r>
                        <a:rPr lang="ru-RU" sz="1100" dirty="0">
                          <a:effectLst/>
                        </a:rPr>
                        <a:t> учебной деятельности на уроке.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1) этап мотивации</a:t>
                      </a:r>
                      <a:r>
                        <a:rPr lang="ru-RU" sz="1100" dirty="0">
                          <a:effectLst/>
                        </a:rPr>
                        <a:t> к контрольно-коррекционной деятельности;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2) этап актуализации</a:t>
                      </a:r>
                      <a:r>
                        <a:rPr lang="ru-RU" sz="1100" dirty="0">
                          <a:effectLst/>
                        </a:rPr>
                        <a:t> и пробного учебного действия;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3) этап локализации </a:t>
                      </a: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индивидуальных затруднений</a:t>
                      </a:r>
                      <a:r>
                        <a:rPr lang="ru-RU" sz="1100" dirty="0">
                          <a:effectLst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4) этап построения проекта коррекции выявленных затруднений;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5) этап реализации построенного проекта;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6) этап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</a:rPr>
                        <a:t>обобщения</a:t>
                      </a:r>
                      <a:r>
                        <a:rPr lang="ru-RU" sz="1100" dirty="0">
                          <a:effectLst/>
                        </a:rPr>
                        <a:t> затруднений во внешней речи;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7) этап самостоятельной работы с самопроверкой по эталону</a:t>
                      </a:r>
                      <a:r>
                        <a:rPr lang="ru-RU" sz="1100" dirty="0"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</a:rPr>
                        <a:t>8) этап решения заданий творческого уровня</a:t>
                      </a:r>
                      <a:r>
                        <a:rPr lang="ru-RU" sz="1100" dirty="0">
                          <a:effectLst/>
                        </a:rPr>
                        <a:t>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9) этап рефлексии</a:t>
                      </a:r>
                      <a:r>
                        <a:rPr lang="ru-RU" sz="1100" dirty="0">
                          <a:effectLst/>
                        </a:rPr>
                        <a:t> контрольно-коррекционной деятельности.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>
                    <a:solidFill>
                      <a:schemeClr val="accent1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1) Этап мотивации</a:t>
                      </a:r>
                      <a:r>
                        <a:rPr lang="ru-RU" sz="1100" dirty="0">
                          <a:effectLst/>
                        </a:rPr>
                        <a:t> к учебной деятельности.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2) Этап актуализации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 фиксирования </a:t>
                      </a: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индивидуального затруднения</a:t>
                      </a:r>
                      <a:r>
                        <a:rPr lang="ru-RU" sz="1100" dirty="0">
                          <a:effectLst/>
                        </a:rPr>
                        <a:t> в пробном учебном действии.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3) Этап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</a:rPr>
                        <a:t>закрепления</a:t>
                      </a:r>
                      <a:r>
                        <a:rPr lang="ru-RU" sz="1100" dirty="0">
                          <a:effectLst/>
                        </a:rPr>
                        <a:t> с проговариванием во внешней речи.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FF"/>
                          </a:highlight>
                        </a:rPr>
                        <a:t>4) Этап включения изученного в систему знаний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00FF00"/>
                          </a:highlight>
                        </a:rPr>
                        <a:t>5) Этап рефлексии</a:t>
                      </a:r>
                      <a:r>
                        <a:rPr lang="ru-RU" sz="1100" dirty="0">
                          <a:effectLst/>
                        </a:rPr>
                        <a:t> учебной деятельности на уроке.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08" marR="47608" marT="0" marB="0">
                    <a:solidFill>
                      <a:schemeClr val="accent1"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7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CE0A10-5D67-4478-96AD-F237B61102EF}" type="slidenum">
              <a:rPr lang="ru-RU" altLang="en-US" smtClean="0"/>
              <a:pPr>
                <a:defRPr/>
              </a:pPr>
              <a:t>26</a:t>
            </a:fld>
            <a:endParaRPr lang="ru-RU" altLang="en-US" smtClean="0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835150"/>
            <a:ext cx="3382963" cy="4776788"/>
          </a:xfrm>
          <a:solidFill>
            <a:srgbClr val="FDF7C7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700" smtClean="0"/>
              <a:t>   </a:t>
            </a:r>
            <a:r>
              <a:rPr lang="ru-RU" altLang="ru-RU" sz="2300" b="1" smtClean="0"/>
              <a:t>Традиционный урок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1. Проверка д/з </a:t>
            </a:r>
            <a:r>
              <a:rPr lang="ru-RU" altLang="ru-RU" sz="2200" smtClean="0">
                <a:solidFill>
                  <a:srgbClr val="299410"/>
                </a:solidFill>
              </a:rPr>
              <a:t>учеников </a:t>
            </a:r>
            <a:r>
              <a:rPr lang="ru-RU" altLang="ru-RU" sz="2200" smtClean="0">
                <a:solidFill>
                  <a:srgbClr val="FF3300"/>
                </a:solidFill>
              </a:rPr>
              <a:t>учителем.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2. Объявление темы </a:t>
            </a:r>
            <a:r>
              <a:rPr lang="ru-RU" altLang="ru-RU" sz="2200" smtClean="0">
                <a:solidFill>
                  <a:srgbClr val="FF3300"/>
                </a:solidFill>
              </a:rPr>
              <a:t>учителем.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3. Объяснение темы </a:t>
            </a:r>
            <a:r>
              <a:rPr lang="ru-RU" altLang="ru-RU" sz="2200" smtClean="0">
                <a:solidFill>
                  <a:srgbClr val="FF3300"/>
                </a:solidFill>
              </a:rPr>
              <a:t>учителем.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4. Закрепление знаний </a:t>
            </a:r>
            <a:r>
              <a:rPr lang="ru-RU" altLang="ru-RU" sz="2200" smtClean="0">
                <a:solidFill>
                  <a:srgbClr val="299410"/>
                </a:solidFill>
              </a:rPr>
              <a:t>учениками.</a:t>
            </a:r>
          </a:p>
        </p:txBody>
      </p:sp>
      <p:pic>
        <p:nvPicPr>
          <p:cNvPr id="187395" name="Picture 3" descr="L3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96336" y="332656"/>
            <a:ext cx="1296988" cy="1263650"/>
          </a:xfrm>
          <a:noFill/>
        </p:spPr>
      </p:pic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5291138" y="1835150"/>
            <a:ext cx="3889375" cy="4924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    </a:t>
            </a:r>
            <a:r>
              <a:rPr lang="ru-RU" altLang="ru-RU" sz="2200" b="1">
                <a:latin typeface="Arial" charset="0"/>
              </a:rPr>
              <a:t>Урок</a:t>
            </a:r>
          </a:p>
          <a:p>
            <a:pPr algn="ctr" eaLnBrk="1" hangingPunct="1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 b="1">
                <a:latin typeface="Arial" charset="0"/>
              </a:rPr>
              <a:t> «открытия» нового знания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1. Создание проблемной ситуации </a:t>
            </a:r>
            <a:r>
              <a:rPr lang="ru-RU" altLang="ru-RU" sz="2200">
                <a:solidFill>
                  <a:srgbClr val="FF3300"/>
                </a:solidFill>
                <a:latin typeface="Arial" charset="0"/>
              </a:rPr>
              <a:t>учителем</a:t>
            </a:r>
            <a:r>
              <a:rPr lang="ru-RU" altLang="ru-RU" sz="2200">
                <a:latin typeface="Arial" charset="0"/>
              </a:rPr>
              <a:t> и формулирование  проблемы </a:t>
            </a:r>
            <a:r>
              <a:rPr lang="ru-RU" altLang="ru-RU" sz="2200">
                <a:solidFill>
                  <a:srgbClr val="299410"/>
                </a:solidFill>
                <a:latin typeface="Arial" charset="0"/>
              </a:rPr>
              <a:t>учениками.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2. Актуализация </a:t>
            </a:r>
            <a:r>
              <a:rPr lang="ru-RU" altLang="ru-RU" sz="2200">
                <a:solidFill>
                  <a:srgbClr val="299410"/>
                </a:solidFill>
                <a:latin typeface="Arial" charset="0"/>
              </a:rPr>
              <a:t>учениками</a:t>
            </a:r>
            <a:r>
              <a:rPr lang="ru-RU" altLang="ru-RU" sz="2200">
                <a:latin typeface="Arial" charset="0"/>
              </a:rPr>
              <a:t> своих знаний.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3. Поиск решения проблемы </a:t>
            </a:r>
            <a:r>
              <a:rPr lang="ru-RU" altLang="ru-RU" sz="2200">
                <a:solidFill>
                  <a:srgbClr val="299410"/>
                </a:solidFill>
                <a:latin typeface="Arial" charset="0"/>
              </a:rPr>
              <a:t>учениками.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4. Выражение решения.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5. Применение знаний </a:t>
            </a:r>
            <a:r>
              <a:rPr lang="ru-RU" altLang="ru-RU" sz="2200">
                <a:solidFill>
                  <a:srgbClr val="299410"/>
                </a:solidFill>
                <a:latin typeface="Arial" charset="0"/>
              </a:rPr>
              <a:t>учениками.</a:t>
            </a:r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 flipV="1">
            <a:off x="3635375" y="3159125"/>
            <a:ext cx="1728788" cy="219074"/>
          </a:xfrm>
          <a:prstGeom prst="line">
            <a:avLst/>
          </a:prstGeom>
          <a:noFill/>
          <a:ln w="76200">
            <a:solidFill>
              <a:srgbClr val="2B03F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398" name="Line 6"/>
          <p:cNvSpPr>
            <a:spLocks noChangeShapeType="1"/>
          </p:cNvSpPr>
          <p:nvPr/>
        </p:nvSpPr>
        <p:spPr bwMode="auto">
          <a:xfrm>
            <a:off x="3563939" y="5301209"/>
            <a:ext cx="1727200" cy="504055"/>
          </a:xfrm>
          <a:prstGeom prst="line">
            <a:avLst/>
          </a:prstGeom>
          <a:noFill/>
          <a:ln w="76200">
            <a:solidFill>
              <a:srgbClr val="2B03F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399" name="Line 7"/>
          <p:cNvSpPr>
            <a:spLocks noChangeShapeType="1"/>
          </p:cNvSpPr>
          <p:nvPr/>
        </p:nvSpPr>
        <p:spPr bwMode="auto">
          <a:xfrm>
            <a:off x="3563939" y="4437113"/>
            <a:ext cx="1727200" cy="576064"/>
          </a:xfrm>
          <a:prstGeom prst="line">
            <a:avLst/>
          </a:prstGeom>
          <a:noFill/>
          <a:ln w="76200">
            <a:solidFill>
              <a:srgbClr val="2B03F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0" name="Line 8"/>
          <p:cNvSpPr>
            <a:spLocks noChangeShapeType="1"/>
          </p:cNvSpPr>
          <p:nvPr/>
        </p:nvSpPr>
        <p:spPr bwMode="auto">
          <a:xfrm>
            <a:off x="3563938" y="2459037"/>
            <a:ext cx="1728787" cy="1838325"/>
          </a:xfrm>
          <a:prstGeom prst="line">
            <a:avLst/>
          </a:prstGeom>
          <a:noFill/>
          <a:ln w="76200">
            <a:solidFill>
              <a:srgbClr val="2B03F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0" y="0"/>
            <a:ext cx="7380312" cy="170080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Цель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урока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</a:rPr>
              <a:t>деятельностной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направленности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обучить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самостоятельному решению проблем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ctr"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Средство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–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 открытие знаний вместе с детьми.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7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7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7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7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7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7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7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build="p" animBg="1" autoUpdateAnimBg="0" advAuto="0"/>
      <p:bldP spid="187396" grpId="0" animBg="1" autoUpdateAnimBg="0"/>
      <p:bldP spid="187397" grpId="0" animBg="1"/>
      <p:bldP spid="187398" grpId="0" animBg="1"/>
      <p:bldP spid="187399" grpId="0" animBg="1"/>
      <p:bldP spid="18740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840" y="332656"/>
            <a:ext cx="8229600" cy="5809832"/>
          </a:xfrm>
        </p:spPr>
        <p:txBody>
          <a:bodyPr/>
          <a:lstStyle/>
          <a:p>
            <a:pPr algn="r">
              <a:buFont typeface="Arial" pitchFamily="34" charset="0"/>
              <a:buChar char="•"/>
            </a:pPr>
            <a:endParaRPr lang="ru-RU" dirty="0" smtClean="0"/>
          </a:p>
          <a:p>
            <a:pPr algn="r">
              <a:buFont typeface="Arial" pitchFamily="34" charset="0"/>
              <a:buChar char="•"/>
            </a:pPr>
            <a:endParaRPr lang="ru-RU" dirty="0" smtClean="0"/>
          </a:p>
          <a:p>
            <a:pPr algn="r">
              <a:buFont typeface="Arial" pitchFamily="34" charset="0"/>
              <a:buChar char="•"/>
            </a:pPr>
            <a:endParaRPr lang="ru-RU" dirty="0"/>
          </a:p>
          <a:p>
            <a:pPr algn="r">
              <a:buFont typeface="Arial" pitchFamily="34" charset="0"/>
              <a:buChar char="•"/>
            </a:pPr>
            <a:r>
              <a:rPr lang="ru-RU" dirty="0" smtClean="0"/>
              <a:t>Посредственный учитель излагает. </a:t>
            </a:r>
          </a:p>
          <a:p>
            <a:pPr marL="109728" indent="0" algn="r">
              <a:buNone/>
            </a:pPr>
            <a:r>
              <a:rPr lang="ru-RU" dirty="0" smtClean="0"/>
              <a:t>Хороший учитель объясняет.</a:t>
            </a:r>
          </a:p>
          <a:p>
            <a:pPr marL="109728" indent="0" algn="r">
              <a:buNone/>
            </a:pPr>
            <a:r>
              <a:rPr lang="ru-RU" dirty="0" smtClean="0"/>
              <a:t>Выдающийся учитель показывает.</a:t>
            </a:r>
          </a:p>
          <a:p>
            <a:pPr marL="109728" indent="0" algn="r">
              <a:buNone/>
            </a:pPr>
            <a:r>
              <a:rPr lang="ru-RU" dirty="0" smtClean="0"/>
              <a:t>Великий учитель </a:t>
            </a:r>
            <a:r>
              <a:rPr lang="ru-RU" dirty="0" smtClean="0">
                <a:solidFill>
                  <a:schemeClr val="bg1"/>
                </a:solidFill>
              </a:rPr>
              <a:t>………………………………….</a:t>
            </a:r>
            <a:r>
              <a:rPr lang="ru-RU" dirty="0" smtClean="0"/>
              <a:t>                    </a:t>
            </a:r>
          </a:p>
          <a:p>
            <a:pPr marL="109728" indent="0" algn="r">
              <a:buNone/>
            </a:pPr>
            <a:r>
              <a:rPr lang="ru-RU" dirty="0" smtClean="0"/>
              <a:t>вдохновляет.</a:t>
            </a:r>
          </a:p>
          <a:p>
            <a:pPr marL="109728" indent="0" algn="r">
              <a:buNone/>
            </a:pPr>
            <a:r>
              <a:rPr lang="ru-RU" dirty="0" err="1" smtClean="0"/>
              <a:t>У.Уорд</a:t>
            </a:r>
            <a:endParaRPr lang="ru-RU" dirty="0"/>
          </a:p>
        </p:txBody>
      </p:sp>
      <p:pic>
        <p:nvPicPr>
          <p:cNvPr id="1026" name="Picture 2" descr="C:\Users\Оксана\Desktop\GessenS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8" y="1017429"/>
            <a:ext cx="121920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89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500570"/>
            <a:ext cx="7772400" cy="13620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ФГОС: стихийное бедствие или осуществление мечты?</a:t>
            </a:r>
          </a:p>
        </p:txBody>
      </p:sp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476250"/>
            <a:ext cx="3889127" cy="3456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88912"/>
            <a:ext cx="4478463" cy="4320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332635" y="188912"/>
            <a:ext cx="633160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Решение за вами!</a:t>
            </a:r>
          </a:p>
        </p:txBody>
      </p:sp>
    </p:spTree>
    <p:extLst>
      <p:ext uri="{BB962C8B-B14F-4D97-AF65-F5344CB8AC3E}">
        <p14:creationId xmlns:p14="http://schemas.microsoft.com/office/powerpoint/2010/main" val="369648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785926"/>
            <a:ext cx="8229600" cy="432511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200" b="1" dirty="0"/>
              <a:t>Четыре столпа, </a:t>
            </a:r>
          </a:p>
          <a:p>
            <a:pPr algn="ctr">
              <a:buFontTx/>
              <a:buNone/>
            </a:pPr>
            <a:r>
              <a:rPr lang="ru-RU" sz="3200" b="1" dirty="0"/>
              <a:t>на которых основывается образование:</a:t>
            </a:r>
          </a:p>
          <a:p>
            <a:r>
              <a:rPr lang="ru-RU" sz="3200" dirty="0"/>
              <a:t>научиться познавать;</a:t>
            </a:r>
          </a:p>
          <a:p>
            <a:r>
              <a:rPr lang="ru-RU" sz="3200" dirty="0"/>
              <a:t>научиться делать;</a:t>
            </a:r>
          </a:p>
          <a:p>
            <a:r>
              <a:rPr lang="ru-RU" sz="3200" dirty="0"/>
              <a:t>научиться жить вместе;</a:t>
            </a:r>
          </a:p>
          <a:p>
            <a:r>
              <a:rPr lang="ru-RU" sz="3200" dirty="0"/>
              <a:t>научиться быть.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3235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Наши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научить получать знания (учить учиться) </a:t>
            </a:r>
            <a:endParaRPr lang="ru-RU" dirty="0" smtClean="0"/>
          </a:p>
          <a:p>
            <a:r>
              <a:rPr lang="ru-RU" i="1" dirty="0" smtClean="0"/>
              <a:t>научить работать и зарабатывать (учение для труда) </a:t>
            </a:r>
            <a:endParaRPr lang="ru-RU" dirty="0" smtClean="0"/>
          </a:p>
          <a:p>
            <a:r>
              <a:rPr lang="ru-RU" i="1" dirty="0" smtClean="0"/>
              <a:t>научить жить (учение для бытия) </a:t>
            </a:r>
            <a:endParaRPr lang="ru-RU" dirty="0" smtClean="0"/>
          </a:p>
          <a:p>
            <a:r>
              <a:rPr lang="ru-RU" i="1" dirty="0" smtClean="0"/>
              <a:t>научить жить вместе (учение для совместной жизни)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6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endParaRPr lang="ru-RU"/>
          </a:p>
        </p:txBody>
      </p:sp>
      <p:pic>
        <p:nvPicPr>
          <p:cNvPr id="10035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 t="18520"/>
          <a:stretch>
            <a:fillRect/>
          </a:stretch>
        </p:blipFill>
        <p:spPr>
          <a:xfrm>
            <a:off x="457200" y="228600"/>
            <a:ext cx="8229600" cy="5897563"/>
          </a:xfrm>
        </p:spPr>
      </p:pic>
    </p:spTree>
    <p:extLst>
      <p:ext uri="{BB962C8B-B14F-4D97-AF65-F5344CB8AC3E}">
        <p14:creationId xmlns:p14="http://schemas.microsoft.com/office/powerpoint/2010/main" val="396109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Картинка 1 из 19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3573016"/>
            <a:ext cx="21431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3528" y="188640"/>
            <a:ext cx="8643938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подход 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концептуальная основа ФГОС общего образования</a:t>
            </a:r>
          </a:p>
        </p:txBody>
      </p:sp>
      <p:sp>
        <p:nvSpPr>
          <p:cNvPr id="15364" name="TextBox 10"/>
          <p:cNvSpPr txBox="1">
            <a:spLocks noChangeArrowheads="1"/>
          </p:cNvSpPr>
          <p:nvPr/>
        </p:nvSpPr>
        <p:spPr bwMode="auto">
          <a:xfrm>
            <a:off x="428625" y="1285875"/>
            <a:ext cx="8001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Обеспечивает:</a:t>
            </a:r>
          </a:p>
          <a:p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формирование готовности личности к саморазвитию и непрерывному образованию;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проектирование и конструирование социальной среды развития обучающихся в системе образования;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активную учебно-познавательную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деятельность обучающихся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построение образовательного процесса с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учётом индивидуальных возрастных,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психологических и физиологических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особенностей обучающихся.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2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gradFill rotWithShape="0">
            <a:gsLst>
              <a:gs pos="0">
                <a:srgbClr val="FFEBDB"/>
              </a:gs>
              <a:gs pos="100000">
                <a:srgbClr val="FFBE86"/>
              </a:gs>
            </a:gsLst>
            <a:lin ang="16200000" scaled="1"/>
          </a:gradFill>
          <a:ln w="9360">
            <a:solidFill>
              <a:srgbClr val="F69240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  <p:txBody>
          <a:bodyPr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800" b="1" dirty="0">
                <a:solidFill>
                  <a:srgbClr val="311212"/>
                </a:solidFill>
                <a:latin typeface="Times New Roman" pitchFamily="16" charset="0"/>
                <a:cs typeface="Times New Roman" pitchFamily="16" charset="0"/>
              </a:rPr>
              <a:t>Б. Шоу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000500" y="2433638"/>
            <a:ext cx="4857750" cy="2836862"/>
          </a:xfrm>
          <a:prstGeom prst="rect">
            <a:avLst/>
          </a:prstGeom>
          <a:solidFill>
            <a:srgbClr val="EAEAEA"/>
          </a:solidFill>
          <a:ln w="28440">
            <a:solidFill>
              <a:srgbClr val="E46C0A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3600" b="1" dirty="0">
                <a:solidFill>
                  <a:srgbClr val="311212"/>
                </a:solidFill>
                <a:latin typeface="Times New Roman" pitchFamily="16" charset="0"/>
                <a:cs typeface="Times New Roman" pitchFamily="16" charset="0"/>
              </a:rPr>
              <a:t>Единственный путь, ведущий</a:t>
            </a:r>
            <a:br>
              <a:rPr lang="ru-RU" sz="3600" b="1" dirty="0">
                <a:solidFill>
                  <a:srgbClr val="311212"/>
                </a:solidFill>
                <a:latin typeface="Times New Roman" pitchFamily="16" charset="0"/>
                <a:cs typeface="Times New Roman" pitchFamily="16" charset="0"/>
              </a:rPr>
            </a:br>
            <a:r>
              <a:rPr lang="ru-RU" sz="3600" b="1" dirty="0">
                <a:solidFill>
                  <a:srgbClr val="311212"/>
                </a:solidFill>
                <a:latin typeface="Times New Roman" pitchFamily="16" charset="0"/>
                <a:cs typeface="Times New Roman" pitchFamily="16" charset="0"/>
              </a:rPr>
              <a:t>к знанию - 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3600" b="1" dirty="0">
                <a:solidFill>
                  <a:srgbClr val="311212"/>
                </a:solidFill>
                <a:latin typeface="Times New Roman" pitchFamily="16" charset="0"/>
                <a:cs typeface="Times New Roman" pitchFamily="16" charset="0"/>
              </a:rPr>
              <a:t>это деятельность   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ru-RU" sz="3600" b="1" dirty="0">
              <a:solidFill>
                <a:srgbClr val="311212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b="20976"/>
          <a:stretch>
            <a:fillRect/>
          </a:stretch>
        </p:blipFill>
        <p:spPr bwMode="auto">
          <a:xfrm>
            <a:off x="446088" y="1898653"/>
            <a:ext cx="3333750" cy="39592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0775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539750" y="1125538"/>
            <a:ext cx="8135938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 err="1">
                <a:solidFill>
                  <a:schemeClr val="folHlink"/>
                </a:solidFill>
                <a:latin typeface="Arial" charset="0"/>
              </a:rPr>
              <a:t>Деятельностный</a:t>
            </a:r>
            <a:r>
              <a:rPr lang="ru-RU" altLang="ru-RU" b="1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ru-RU" altLang="ru-RU" b="1" dirty="0" smtClean="0">
                <a:solidFill>
                  <a:schemeClr val="folHlink"/>
                </a:solidFill>
                <a:latin typeface="Arial" charset="0"/>
              </a:rPr>
              <a:t>метод - </a:t>
            </a:r>
            <a:endParaRPr lang="ru-RU" altLang="ru-RU" b="1" dirty="0">
              <a:solidFill>
                <a:schemeClr val="folHlink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dirty="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Arial" charset="0"/>
              </a:rPr>
              <a:t>э</a:t>
            </a:r>
            <a:r>
              <a:rPr lang="ru-RU" altLang="ru-RU" sz="2800" b="1" dirty="0" smtClean="0">
                <a:latin typeface="Arial" charset="0"/>
              </a:rPr>
              <a:t>то метод </a:t>
            </a:r>
            <a:r>
              <a:rPr lang="ru-RU" altLang="ru-RU" sz="2800" b="1" dirty="0">
                <a:latin typeface="Arial" charset="0"/>
              </a:rPr>
              <a:t>обучения, </a:t>
            </a:r>
            <a:endParaRPr lang="ru-RU" altLang="ru-RU" sz="2800" b="1" dirty="0" smtClean="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latin typeface="Arial" charset="0"/>
              </a:rPr>
              <a:t>при </a:t>
            </a:r>
            <a:r>
              <a:rPr lang="ru-RU" altLang="ru-RU" sz="2800" b="1" dirty="0">
                <a:latin typeface="Arial" charset="0"/>
              </a:rPr>
              <a:t>котором ребенок не получает знания </a:t>
            </a:r>
            <a:endParaRPr lang="en-US" altLang="ru-RU" sz="2800" b="1" dirty="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Arial" charset="0"/>
              </a:rPr>
              <a:t>в готовом виде, а добывает </a:t>
            </a:r>
            <a:r>
              <a:rPr lang="ru-RU" altLang="ru-RU" sz="2800" b="1" dirty="0" smtClean="0">
                <a:latin typeface="Arial" charset="0"/>
              </a:rPr>
              <a:t>их</a:t>
            </a:r>
            <a:endParaRPr lang="en-US" altLang="ru-RU" sz="2800" b="1" dirty="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Arial" charset="0"/>
              </a:rPr>
              <a:t>в процессе собственной  </a:t>
            </a:r>
            <a:endParaRPr lang="ru-RU" altLang="ru-RU" sz="2800" b="1" dirty="0" smtClean="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 smtClean="0">
                <a:latin typeface="Arial" charset="0"/>
              </a:rPr>
              <a:t>учебно-познавательной </a:t>
            </a:r>
            <a:r>
              <a:rPr lang="ru-RU" altLang="ru-RU" sz="2800" b="1" dirty="0">
                <a:latin typeface="Arial" charset="0"/>
              </a:rPr>
              <a:t>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ru-RU" alt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9144000" cy="100806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ru-RU" altLang="ru-RU" sz="2600" smtClean="0"/>
              <a:t>В жизни нам постоянно приходится решать проблемы!   </a:t>
            </a:r>
            <a:endParaRPr lang="ru-RU" altLang="ru-RU" sz="3100" smtClean="0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35600" y="1484313"/>
            <a:ext cx="3708400" cy="4776787"/>
          </a:xfrm>
          <a:solidFill>
            <a:srgbClr val="FDF7C7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700" smtClean="0"/>
              <a:t>   </a:t>
            </a:r>
            <a:r>
              <a:rPr lang="ru-RU" altLang="ru-RU" sz="2200" b="1" smtClean="0"/>
              <a:t>Структура традиционного урока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1. </a:t>
            </a:r>
            <a:r>
              <a:rPr lang="ru-RU" altLang="ru-RU" sz="2200" b="1" smtClean="0">
                <a:solidFill>
                  <a:srgbClr val="FF3300"/>
                </a:solidFill>
              </a:rPr>
              <a:t>Учитель</a:t>
            </a:r>
            <a:r>
              <a:rPr lang="ru-RU" altLang="ru-RU" sz="2200" smtClean="0"/>
              <a:t> проверяет д/з </a:t>
            </a:r>
            <a:r>
              <a:rPr lang="ru-RU" altLang="ru-RU" sz="2200" smtClean="0">
                <a:solidFill>
                  <a:srgbClr val="299410"/>
                </a:solidFill>
              </a:rPr>
              <a:t>учеников.</a:t>
            </a:r>
            <a:endParaRPr lang="ru-RU" altLang="ru-RU" sz="22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2. </a:t>
            </a:r>
            <a:r>
              <a:rPr lang="ru-RU" altLang="ru-RU" sz="2200" b="1" smtClean="0">
                <a:solidFill>
                  <a:srgbClr val="FF3300"/>
                </a:solidFill>
              </a:rPr>
              <a:t>Учитель</a:t>
            </a:r>
            <a:r>
              <a:rPr lang="ru-RU" altLang="ru-RU" sz="2200" smtClean="0">
                <a:solidFill>
                  <a:srgbClr val="FF3300"/>
                </a:solidFill>
              </a:rPr>
              <a:t> </a:t>
            </a:r>
            <a:r>
              <a:rPr lang="ru-RU" altLang="ru-RU" sz="2200" smtClean="0"/>
              <a:t>объявляет новую тему.</a:t>
            </a:r>
            <a:endParaRPr lang="ru-RU" altLang="ru-RU" sz="22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3. </a:t>
            </a:r>
            <a:r>
              <a:rPr lang="ru-RU" altLang="ru-RU" sz="2200" b="1" smtClean="0">
                <a:solidFill>
                  <a:srgbClr val="FF3300"/>
                </a:solidFill>
              </a:rPr>
              <a:t>Учитель</a:t>
            </a:r>
            <a:r>
              <a:rPr lang="ru-RU" altLang="ru-RU" sz="2200" b="1" smtClean="0"/>
              <a:t> </a:t>
            </a:r>
            <a:r>
              <a:rPr lang="ru-RU" altLang="ru-RU" sz="2200" smtClean="0"/>
              <a:t>объясняет новую тему.</a:t>
            </a:r>
            <a:endParaRPr lang="ru-RU" altLang="ru-RU" sz="220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200" smtClean="0"/>
              <a:t>4. </a:t>
            </a:r>
            <a:r>
              <a:rPr lang="ru-RU" altLang="ru-RU" sz="2200" b="1" smtClean="0">
                <a:solidFill>
                  <a:srgbClr val="FF3300"/>
                </a:solidFill>
              </a:rPr>
              <a:t>Учитель</a:t>
            </a:r>
            <a:r>
              <a:rPr lang="ru-RU" altLang="ru-RU" sz="2200" smtClean="0"/>
              <a:t> организует закрепление знаний </a:t>
            </a:r>
            <a:r>
              <a:rPr lang="ru-RU" altLang="ru-RU" sz="2200" smtClean="0">
                <a:solidFill>
                  <a:srgbClr val="299410"/>
                </a:solidFill>
              </a:rPr>
              <a:t>учениками.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79388" y="1196975"/>
            <a:ext cx="4897437" cy="5472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    </a:t>
            </a:r>
            <a:r>
              <a:rPr lang="ru-RU" altLang="ru-RU" sz="2200" b="1">
                <a:latin typeface="Arial" charset="0"/>
              </a:rPr>
              <a:t>Решение проблем в жизни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1. Жизнь ставит </a:t>
            </a:r>
            <a:r>
              <a:rPr lang="ru-RU" altLang="ru-RU" sz="2200" b="1">
                <a:solidFill>
                  <a:srgbClr val="00CC00"/>
                </a:solidFill>
                <a:latin typeface="Arial" charset="0"/>
              </a:rPr>
              <a:t>нас</a:t>
            </a:r>
            <a:r>
              <a:rPr lang="ru-RU" altLang="ru-RU" sz="2200">
                <a:latin typeface="Arial" charset="0"/>
              </a:rPr>
              <a:t> в ситуацию затруднения. </a:t>
            </a:r>
            <a:r>
              <a:rPr lang="ru-RU" altLang="ru-RU" sz="2200" b="1">
                <a:solidFill>
                  <a:srgbClr val="00CC00"/>
                </a:solidFill>
                <a:latin typeface="Arial" charset="0"/>
              </a:rPr>
              <a:t>Мы</a:t>
            </a:r>
            <a:r>
              <a:rPr lang="ru-RU" altLang="ru-RU" sz="2200">
                <a:latin typeface="Arial" charset="0"/>
              </a:rPr>
              <a:t> формулируем цель: «Чего мы хотим добиться?».</a:t>
            </a:r>
            <a:endParaRPr lang="ru-RU" altLang="ru-RU" sz="2200">
              <a:solidFill>
                <a:srgbClr val="29941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2. </a:t>
            </a:r>
            <a:r>
              <a:rPr lang="ru-RU" altLang="ru-RU" sz="2200" b="1">
                <a:solidFill>
                  <a:srgbClr val="00CC00"/>
                </a:solidFill>
                <a:latin typeface="Arial" charset="0"/>
              </a:rPr>
              <a:t>Мы</a:t>
            </a:r>
            <a:r>
              <a:rPr lang="ru-RU" altLang="ru-RU" sz="2200">
                <a:latin typeface="Arial" charset="0"/>
              </a:rPr>
              <a:t> обдумываем варианты решения, определяем, хватит ли знаний и умений.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3. </a:t>
            </a:r>
            <a:r>
              <a:rPr lang="ru-RU" altLang="ru-RU" sz="2200" b="1">
                <a:solidFill>
                  <a:srgbClr val="00CC00"/>
                </a:solidFill>
                <a:latin typeface="Arial" charset="0"/>
              </a:rPr>
              <a:t>Мы</a:t>
            </a:r>
            <a:r>
              <a:rPr lang="ru-RU" altLang="ru-RU" sz="2200">
                <a:latin typeface="Arial" charset="0"/>
              </a:rPr>
              <a:t> пытаемся решить проблему (при необходимости добывая новые знания).</a:t>
            </a:r>
            <a:endParaRPr lang="ru-RU" altLang="ru-RU" sz="2200">
              <a:solidFill>
                <a:srgbClr val="29941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altLang="ru-RU" sz="2200">
                <a:latin typeface="Arial" charset="0"/>
              </a:rPr>
              <a:t>4. Получив результат,  </a:t>
            </a:r>
            <a:r>
              <a:rPr lang="ru-RU" altLang="ru-RU" sz="2200" b="1">
                <a:solidFill>
                  <a:srgbClr val="00CC00"/>
                </a:solidFill>
                <a:latin typeface="Arial" charset="0"/>
              </a:rPr>
              <a:t>мы</a:t>
            </a:r>
            <a:r>
              <a:rPr lang="ru-RU" altLang="ru-RU" sz="2200">
                <a:latin typeface="Arial" charset="0"/>
              </a:rPr>
              <a:t> сравниваем его с целью. Делаем вывод – добились своего или нет.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32363" y="3502025"/>
            <a:ext cx="503237" cy="863600"/>
            <a:chOff x="2971" y="1752"/>
            <a:chExt cx="317" cy="544"/>
          </a:xfrm>
        </p:grpSpPr>
        <p:sp>
          <p:nvSpPr>
            <p:cNvPr id="6151" name="Line 6"/>
            <p:cNvSpPr>
              <a:spLocks noChangeShapeType="1"/>
            </p:cNvSpPr>
            <p:nvPr/>
          </p:nvSpPr>
          <p:spPr bwMode="auto">
            <a:xfrm>
              <a:off x="2971" y="1933"/>
              <a:ext cx="317" cy="0"/>
            </a:xfrm>
            <a:prstGeom prst="line">
              <a:avLst/>
            </a:prstGeom>
            <a:noFill/>
            <a:ln w="76200">
              <a:solidFill>
                <a:srgbClr val="2703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2" name="Line 7"/>
            <p:cNvSpPr>
              <a:spLocks noChangeShapeType="1"/>
            </p:cNvSpPr>
            <p:nvPr/>
          </p:nvSpPr>
          <p:spPr bwMode="auto">
            <a:xfrm>
              <a:off x="2971" y="2069"/>
              <a:ext cx="317" cy="0"/>
            </a:xfrm>
            <a:prstGeom prst="line">
              <a:avLst/>
            </a:prstGeom>
            <a:noFill/>
            <a:ln w="76200">
              <a:solidFill>
                <a:srgbClr val="2703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3" name="Line 8"/>
            <p:cNvSpPr>
              <a:spLocks noChangeShapeType="1"/>
            </p:cNvSpPr>
            <p:nvPr/>
          </p:nvSpPr>
          <p:spPr bwMode="auto">
            <a:xfrm flipH="1">
              <a:off x="3016" y="1752"/>
              <a:ext cx="227" cy="544"/>
            </a:xfrm>
            <a:prstGeom prst="line">
              <a:avLst/>
            </a:prstGeom>
            <a:noFill/>
            <a:ln w="38100">
              <a:solidFill>
                <a:srgbClr val="2703D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nimBg="1"/>
    </p:bldLst>
  </p:timing>
</p:sld>
</file>

<file path=ppt/theme/theme1.xml><?xml version="1.0" encoding="utf-8"?>
<a:theme xmlns:a="http://schemas.openxmlformats.org/drawingml/2006/main" name="математика - 1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1428</Words>
  <Application>Microsoft Office PowerPoint</Application>
  <PresentationFormat>Экран (4:3)</PresentationFormat>
  <Paragraphs>321</Paragraphs>
  <Slides>28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математика - 1!</vt:lpstr>
      <vt:lpstr>Педагогический совет на тему:  «Деятельностный подход – методологическая основа новых образовательных стандартов»</vt:lpstr>
      <vt:lpstr>Презентация PowerPoint</vt:lpstr>
      <vt:lpstr>Презентация PowerPoint</vt:lpstr>
      <vt:lpstr>Наши задачи:</vt:lpstr>
      <vt:lpstr>Презентация PowerPoint</vt:lpstr>
      <vt:lpstr>Презентация PowerPoint</vt:lpstr>
      <vt:lpstr>Презентация PowerPoint</vt:lpstr>
      <vt:lpstr>Презентация PowerPoint</vt:lpstr>
      <vt:lpstr>В жизни нам постоянно приходится решать проблемы!   </vt:lpstr>
      <vt:lpstr>Требования к современному уроку</vt:lpstr>
      <vt:lpstr>Учитель на современном уроке:</vt:lpstr>
      <vt:lpstr>Учитель на современном уроке:</vt:lpstr>
      <vt:lpstr>Презентация PowerPoint</vt:lpstr>
      <vt:lpstr>Организация планирования урока</vt:lpstr>
      <vt:lpstr>Типология урока</vt:lpstr>
      <vt:lpstr>Урок «открытия» нового знания</vt:lpstr>
      <vt:lpstr>Структура урока  «открытия» нового знания  </vt:lpstr>
      <vt:lpstr>Урок рефлексии</vt:lpstr>
      <vt:lpstr>Структура урока рефлексии</vt:lpstr>
      <vt:lpstr>Урок развивающего контроля</vt:lpstr>
      <vt:lpstr>Структура урока развивающего контроля</vt:lpstr>
      <vt:lpstr>Урок общеметодологической направленности</vt:lpstr>
      <vt:lpstr>Структура урока  общеметодологической направленности</vt:lpstr>
      <vt:lpstr>Практическая работа</vt:lpstr>
      <vt:lpstr>Презентация PowerPoint</vt:lpstr>
      <vt:lpstr>Презентация PowerPoint</vt:lpstr>
      <vt:lpstr>Презентация PowerPoint</vt:lpstr>
      <vt:lpstr>ФГОС: стихийное бедствие или осуществление мечты?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простейших тригонометрических неравенств.</dc:title>
  <dc:creator>Администратор</dc:creator>
  <cp:lastModifiedBy>User</cp:lastModifiedBy>
  <cp:revision>59</cp:revision>
  <dcterms:created xsi:type="dcterms:W3CDTF">2010-03-23T12:48:13Z</dcterms:created>
  <dcterms:modified xsi:type="dcterms:W3CDTF">2017-02-07T11:25:43Z</dcterms:modified>
</cp:coreProperties>
</file>