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60" r:id="rId2"/>
    <p:sldId id="271" r:id="rId3"/>
    <p:sldId id="270" r:id="rId4"/>
    <p:sldId id="273" r:id="rId5"/>
    <p:sldId id="272" r:id="rId6"/>
    <p:sldId id="274" r:id="rId7"/>
    <p:sldId id="275" r:id="rId8"/>
    <p:sldId id="267" r:id="rId9"/>
  </p:sldIdLst>
  <p:sldSz cx="9144000" cy="6858000" type="screen4x3"/>
  <p:notesSz cx="6834188" cy="99790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1913" y="0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740275"/>
            <a:ext cx="5467350" cy="449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8963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1913" y="9478963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1940D98-0604-4F5A-B586-9F10F9BDF5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0648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85EC2-11B6-4EE2-88F5-587F01FA09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6540A-17B6-4E4F-912C-6E3B44643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71644-5A9B-4139-9142-8D9E96CA1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01625" y="1676400"/>
            <a:ext cx="8540750" cy="44227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83C18-DB6D-4B52-BC5D-888023A5EF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B5366-AA12-4529-A2AD-A8343A9256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54AB5-D98B-479C-A945-172F7C8F35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969E1-34B3-496C-A4F8-D9F838C1A9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F4685-0202-4C7B-9C22-E7418E91B4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88EF2-8CA1-418B-B20C-CB57748885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CF3C4-6889-46F6-BC86-652A071F80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CD207-2365-4821-9445-A55A64FE4F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6A200-2ECF-4D6D-93C4-B5B9E68791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7EC1C05-C284-4A58-A248-F9D1B2508E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FD832C-867A-4C24-86DA-2C3BA75029DF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476250"/>
            <a:ext cx="8893175" cy="26638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400" b="1" dirty="0" smtClean="0">
                <a:solidFill>
                  <a:schemeClr val="bg2"/>
                </a:solidFill>
              </a:rPr>
              <a:t>Что такое портфолио?</a:t>
            </a:r>
            <a:r>
              <a:rPr lang="ru-RU" sz="2800" u="sng" dirty="0" smtClean="0">
                <a:solidFill>
                  <a:srgbClr val="00005C"/>
                </a:solidFill>
                <a:latin typeface="Corbel" pitchFamily="34" charset="0"/>
              </a:rPr>
              <a:t> </a:t>
            </a:r>
            <a:r>
              <a:rPr lang="ru-RU" sz="2800" u="sng" dirty="0" smtClean="0">
                <a:solidFill>
                  <a:srgbClr val="00005C"/>
                </a:solidFill>
              </a:rPr>
              <a:t/>
            </a:r>
            <a:br>
              <a:rPr lang="ru-RU" sz="2800" u="sng" dirty="0" smtClean="0">
                <a:solidFill>
                  <a:srgbClr val="00005C"/>
                </a:solidFill>
              </a:rPr>
            </a:br>
            <a:r>
              <a:rPr lang="ru-RU" sz="2100" b="1" u="sng" dirty="0" smtClean="0">
                <a:solidFill>
                  <a:srgbClr val="00005C"/>
                </a:solidFill>
                <a:latin typeface="Corbel" pitchFamily="34" charset="0"/>
              </a:rPr>
              <a:t/>
            </a:r>
            <a:br>
              <a:rPr lang="ru-RU" sz="2100" b="1" u="sng" dirty="0" smtClean="0">
                <a:solidFill>
                  <a:srgbClr val="00005C"/>
                </a:solidFill>
                <a:latin typeface="Corbel" pitchFamily="34" charset="0"/>
              </a:rPr>
            </a:br>
            <a:r>
              <a:rPr lang="ru-RU" sz="2800" u="sng" dirty="0" smtClean="0">
                <a:solidFill>
                  <a:srgbClr val="00005C"/>
                </a:solidFill>
                <a:latin typeface="Corbel" pitchFamily="34" charset="0"/>
              </a:rPr>
              <a:t>Портфолио</a:t>
            </a:r>
            <a:r>
              <a:rPr lang="ru-RU" sz="2100" b="1" u="sng" dirty="0" smtClean="0">
                <a:solidFill>
                  <a:srgbClr val="00005C"/>
                </a:solidFill>
                <a:latin typeface="Corbel" pitchFamily="34" charset="0"/>
              </a:rPr>
              <a:t> </a:t>
            </a:r>
            <a:r>
              <a:rPr lang="ru-RU" sz="2100" b="1" dirty="0" smtClean="0">
                <a:solidFill>
                  <a:srgbClr val="00005C"/>
                </a:solidFill>
                <a:latin typeface="Corbel" pitchFamily="34" charset="0"/>
              </a:rPr>
              <a:t>(с итал.-«папка с документами»,«папка специалиста»)</a:t>
            </a:r>
            <a:br>
              <a:rPr lang="ru-RU" sz="2100" b="1" dirty="0" smtClean="0">
                <a:solidFill>
                  <a:srgbClr val="00005C"/>
                </a:solidFill>
                <a:latin typeface="Corbel" pitchFamily="34" charset="0"/>
              </a:rPr>
            </a:br>
            <a:r>
              <a:rPr lang="ru-RU" sz="2100" b="1" dirty="0" smtClean="0">
                <a:solidFill>
                  <a:srgbClr val="00005C"/>
                </a:solidFill>
                <a:latin typeface="Corbel" pitchFamily="34" charset="0"/>
              </a:rPr>
              <a:t/>
            </a:r>
            <a:br>
              <a:rPr lang="ru-RU" sz="2100" b="1" dirty="0" smtClean="0">
                <a:solidFill>
                  <a:srgbClr val="00005C"/>
                </a:solidFill>
                <a:latin typeface="Corbel" pitchFamily="34" charset="0"/>
              </a:rPr>
            </a:br>
            <a:r>
              <a:rPr lang="ru-RU" sz="3000" b="1" u="sng" dirty="0" smtClean="0">
                <a:solidFill>
                  <a:srgbClr val="00005C"/>
                </a:solidFill>
                <a:latin typeface="Corbel" pitchFamily="34" charset="0"/>
              </a:rPr>
              <a:t> </a:t>
            </a:r>
            <a:r>
              <a:rPr lang="ru-RU" sz="3200" b="1" u="sng" dirty="0" smtClean="0">
                <a:solidFill>
                  <a:srgbClr val="00005C"/>
                </a:solidFill>
                <a:latin typeface="Corbel" pitchFamily="34" charset="0"/>
              </a:rPr>
              <a:t>Рекомендации по составлению 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3635375"/>
            <a:ext cx="8893175" cy="3222625"/>
          </a:xfrm>
        </p:spPr>
        <p:txBody>
          <a:bodyPr/>
          <a:lstStyle/>
          <a:p>
            <a:pPr marL="268288" indent="-268288" eaLnBrk="1" hangingPunct="1">
              <a:lnSpc>
                <a:spcPct val="120000"/>
              </a:lnSpc>
              <a:buClr>
                <a:srgbClr val="00005C"/>
              </a:buClr>
              <a:buFont typeface="Arial" charset="0"/>
              <a:buChar char="–"/>
              <a:defRPr/>
            </a:pPr>
            <a:r>
              <a:rPr lang="ru-RU" sz="2100" b="1" dirty="0" smtClean="0">
                <a:solidFill>
                  <a:srgbClr val="00005C"/>
                </a:solidFill>
                <a:latin typeface="Corbel" pitchFamily="34" charset="0"/>
              </a:rPr>
              <a:t>добровольность сбора материалов;</a:t>
            </a:r>
          </a:p>
          <a:p>
            <a:pPr marL="268288" indent="-268288" eaLnBrk="1" hangingPunct="1">
              <a:lnSpc>
                <a:spcPct val="120000"/>
              </a:lnSpc>
              <a:buClr>
                <a:srgbClr val="00005C"/>
              </a:buClr>
              <a:buFont typeface="Arial" charset="0"/>
              <a:buChar char="–"/>
              <a:defRPr/>
            </a:pPr>
            <a:r>
              <a:rPr lang="ru-RU" sz="2100" b="1" dirty="0" smtClean="0">
                <a:solidFill>
                  <a:srgbClr val="00005C"/>
                </a:solidFill>
                <a:latin typeface="Corbel" pitchFamily="34" charset="0"/>
              </a:rPr>
              <a:t>качество представленных материалов, а не их количество;</a:t>
            </a:r>
          </a:p>
          <a:p>
            <a:pPr marL="268288" indent="-268288" eaLnBrk="1" hangingPunct="1">
              <a:lnSpc>
                <a:spcPct val="120000"/>
              </a:lnSpc>
              <a:buClr>
                <a:srgbClr val="00005C"/>
              </a:buClr>
              <a:buFont typeface="Arial" charset="0"/>
              <a:buChar char="–"/>
              <a:defRPr/>
            </a:pPr>
            <a:r>
              <a:rPr lang="ru-RU" sz="2100" b="1" dirty="0" smtClean="0">
                <a:solidFill>
                  <a:srgbClr val="00005C"/>
                </a:solidFill>
                <a:latin typeface="Corbel" pitchFamily="34" charset="0"/>
              </a:rPr>
              <a:t>соблюдение схемы оформления </a:t>
            </a:r>
            <a:r>
              <a:rPr lang="ru-RU" sz="2100" b="1" dirty="0" err="1" smtClean="0">
                <a:solidFill>
                  <a:srgbClr val="00005C"/>
                </a:solidFill>
                <a:latin typeface="Corbel" pitchFamily="34" charset="0"/>
              </a:rPr>
              <a:t>портфолио</a:t>
            </a:r>
            <a:r>
              <a:rPr lang="ru-RU" sz="2100" b="1" dirty="0" smtClean="0">
                <a:solidFill>
                  <a:srgbClr val="00005C"/>
                </a:solidFill>
                <a:latin typeface="Corbel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973BF-FDEE-4787-B5DB-2595BF80E302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304800"/>
            <a:ext cx="8510588" cy="868363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bg2"/>
                </a:solidFill>
              </a:rPr>
              <a:t>Портфолио учителя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295400"/>
            <a:ext cx="8613775" cy="5029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>
                <a:solidFill>
                  <a:schemeClr val="bg2"/>
                </a:solidFill>
              </a:rPr>
              <a:t>Разделы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b="1" smtClean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b="1" smtClean="0">
                <a:solidFill>
                  <a:schemeClr val="bg2"/>
                </a:solidFill>
                <a:effectLst/>
              </a:rPr>
              <a:t>Общие сведения об учителе;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smtClean="0">
                <a:solidFill>
                  <a:schemeClr val="bg2"/>
                </a:solidFill>
                <a:effectLst/>
              </a:rPr>
              <a:t>Результаты педагогической деятельности;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smtClean="0">
                <a:solidFill>
                  <a:schemeClr val="bg2"/>
                </a:solidFill>
                <a:effectLst/>
              </a:rPr>
              <a:t>Научно-методическая деятельность;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smtClean="0">
                <a:solidFill>
                  <a:schemeClr val="bg2"/>
                </a:solidFill>
                <a:effectLst/>
              </a:rPr>
              <a:t>Внеурочная методическая деятельность;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smtClean="0">
                <a:solidFill>
                  <a:schemeClr val="bg2"/>
                </a:solidFill>
                <a:effectLst/>
              </a:rPr>
              <a:t>Учебно-материальная база.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b="1" smtClean="0">
              <a:solidFill>
                <a:schemeClr val="bg2"/>
              </a:solidFill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FD02A-A0E8-4363-90E2-E60D4CA8242C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510588" cy="944563"/>
          </a:xfrm>
        </p:spPr>
        <p:txBody>
          <a:bodyPr/>
          <a:lstStyle/>
          <a:p>
            <a:pPr eaLnBrk="1" hangingPunct="1">
              <a:defRPr/>
            </a:pPr>
            <a:r>
              <a:rPr lang="ru-RU" sz="3400" b="1" smtClean="0">
                <a:solidFill>
                  <a:schemeClr val="bg2"/>
                </a:solidFill>
              </a:rPr>
              <a:t>Раздел: Общие сведения об учителе</a:t>
            </a:r>
            <a:r>
              <a:rPr lang="ru-RU" sz="4000" smtClean="0"/>
              <a:t> </a:t>
            </a:r>
          </a:p>
        </p:txBody>
      </p:sp>
      <p:sp>
        <p:nvSpPr>
          <p:cNvPr id="23556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371600"/>
            <a:ext cx="854075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Фамилия, имя, отчество, год рождения;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Образование (что и когда окончил, полученная специальность и квалификация по диплому);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Трудовой и педагогический стаж, стаж работы в данном ОУ;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Повышение квалификации (название структуры, где прослушаны курсы, год, месяц, проблематика курсов);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Копии документов, подтверждающих наличие ученых и почетных званий и степеней;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Значимые награды, грамоты, благодарственные письма; 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Другие документы по усмотрению аттестуемого.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F74A71-2505-4E20-B913-A54904DEA11C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chemeClr val="bg2"/>
                </a:solidFill>
              </a:rPr>
              <a:t>Раздел: Результаты педагогической деятельности</a:t>
            </a:r>
            <a:r>
              <a:rPr lang="ru-RU" sz="4000" smtClean="0"/>
              <a:t> </a:t>
            </a:r>
          </a:p>
        </p:txBody>
      </p:sp>
      <p:sp>
        <p:nvSpPr>
          <p:cNvPr id="24580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295400"/>
            <a:ext cx="86868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solidFill>
                  <a:schemeClr val="bg2"/>
                </a:solidFill>
                <a:effectLst/>
              </a:rPr>
              <a:t>Материалы с результатами освоения обучающимися образовательных программ;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solidFill>
                  <a:schemeClr val="bg2"/>
                </a:solidFill>
                <a:effectLst/>
              </a:rPr>
              <a:t>Сравнительный анализ деятельности педагогического работника за 3 года на основании: 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chemeClr val="bg2"/>
                </a:solidFill>
                <a:effectLst/>
              </a:rPr>
              <a:t>Контрольных срезов знаний; </a:t>
            </a:r>
          </a:p>
          <a:p>
            <a:pPr lvl="1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chemeClr val="bg2"/>
                </a:solidFill>
                <a:effectLst/>
              </a:rPr>
              <a:t>Участия обучающихся в школьных и городских олимпиадах, конкурсах;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solidFill>
                  <a:schemeClr val="bg2"/>
                </a:solidFill>
                <a:effectLst/>
              </a:rPr>
              <a:t>Результаты промежуточной и итоговой аттестации учащихся; </a:t>
            </a:r>
            <a:br>
              <a:rPr lang="ru-RU" sz="2800" dirty="0" smtClean="0">
                <a:solidFill>
                  <a:schemeClr val="bg2"/>
                </a:solidFill>
                <a:effectLst/>
              </a:rPr>
            </a:br>
            <a:r>
              <a:rPr lang="ru-RU" sz="2800" dirty="0" smtClean="0">
                <a:solidFill>
                  <a:schemeClr val="bg2"/>
                </a:solidFill>
                <a:effectLst/>
              </a:rPr>
              <a:t>Наличие медалистов;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solidFill>
                  <a:schemeClr val="bg2"/>
                </a:solidFill>
                <a:effectLst/>
              </a:rPr>
              <a:t>Результаты поступления в вузы и </a:t>
            </a:r>
            <a:r>
              <a:rPr lang="ru-RU" sz="2800" dirty="0" err="1" smtClean="0">
                <a:solidFill>
                  <a:schemeClr val="bg2"/>
                </a:solidFill>
                <a:effectLst/>
              </a:rPr>
              <a:t>ссузы</a:t>
            </a:r>
            <a:r>
              <a:rPr lang="ru-RU" sz="2800" dirty="0" smtClean="0">
                <a:solidFill>
                  <a:schemeClr val="bg2"/>
                </a:solidFill>
                <a:effectLst/>
              </a:rPr>
              <a:t> по профилю предмета. </a:t>
            </a:r>
          </a:p>
          <a:p>
            <a:pPr eaLnBrk="1" hangingPunct="1">
              <a:lnSpc>
                <a:spcPct val="80000"/>
              </a:lnSpc>
            </a:pPr>
            <a:endParaRPr lang="ru-RU" sz="2800" dirty="0" smtClean="0">
              <a:solidFill>
                <a:schemeClr val="bg2"/>
              </a:solidFill>
              <a:effectLst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B4B52-757B-48DD-98E2-A924FCA75B86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chemeClr val="bg2"/>
                </a:solidFill>
              </a:rPr>
              <a:t>Раздел: Научно-методическая деятельность</a:t>
            </a:r>
            <a:r>
              <a:rPr lang="ru-RU" sz="4000" smtClean="0"/>
              <a:t> </a:t>
            </a:r>
          </a:p>
        </p:txBody>
      </p:sp>
      <p:sp>
        <p:nvSpPr>
          <p:cNvPr id="25604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914400"/>
            <a:ext cx="854075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chemeClr val="bg2"/>
                </a:solidFill>
                <a:effectLst/>
              </a:rPr>
              <a:t>Методические материалы, свидетельствующие о профессионализме педагога (методические разработки);</a:t>
            </a:r>
          </a:p>
          <a:p>
            <a:pPr eaLnBrk="1" hangingPunct="1">
              <a:lnSpc>
                <a:spcPct val="80000"/>
              </a:lnSpc>
            </a:pPr>
            <a:endParaRPr lang="ru-RU" sz="1600" smtClean="0">
              <a:solidFill>
                <a:schemeClr val="bg2"/>
              </a:solidFill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chemeClr val="bg2"/>
                </a:solidFill>
                <a:effectLst/>
              </a:rPr>
              <a:t>Материалы, содержащие обоснование применения тех или иных средств педагогической диагностики для оценки образовательных результатов; </a:t>
            </a:r>
          </a:p>
          <a:p>
            <a:pPr eaLnBrk="1" hangingPunct="1">
              <a:lnSpc>
                <a:spcPct val="80000"/>
              </a:lnSpc>
            </a:pPr>
            <a:endParaRPr lang="ru-RU" sz="1600" smtClean="0">
              <a:solidFill>
                <a:schemeClr val="bg2"/>
              </a:solidFill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chemeClr val="bg2"/>
                </a:solidFill>
                <a:effectLst/>
              </a:rPr>
              <a:t>Использование информационно-коммуникационных технологий в образовательном процессе, технологий обучения детей с проблемами развития и т.п.; </a:t>
            </a:r>
          </a:p>
          <a:p>
            <a:pPr eaLnBrk="1" hangingPunct="1">
              <a:lnSpc>
                <a:spcPct val="80000"/>
              </a:lnSpc>
            </a:pPr>
            <a:endParaRPr lang="ru-RU" sz="1600" smtClean="0">
              <a:solidFill>
                <a:schemeClr val="bg2"/>
              </a:solidFill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chemeClr val="bg2"/>
                </a:solidFill>
                <a:effectLst/>
              </a:rPr>
              <a:t>Работа в методическом объединении, сотрудничество с городским методическим центром, ВУЗами и другими учреждениями; </a:t>
            </a:r>
          </a:p>
          <a:p>
            <a:pPr eaLnBrk="1" hangingPunct="1">
              <a:lnSpc>
                <a:spcPct val="80000"/>
              </a:lnSpc>
            </a:pPr>
            <a:endParaRPr lang="ru-RU" sz="1600" smtClean="0">
              <a:solidFill>
                <a:schemeClr val="bg2"/>
              </a:solidFill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chemeClr val="bg2"/>
                </a:solidFill>
                <a:effectLst/>
              </a:rPr>
              <a:t>Участие в профессиональных и творческих педагогических конкурсах; </a:t>
            </a:r>
          </a:p>
          <a:p>
            <a:pPr eaLnBrk="1" hangingPunct="1">
              <a:lnSpc>
                <a:spcPct val="80000"/>
              </a:lnSpc>
            </a:pPr>
            <a:endParaRPr lang="ru-RU" sz="1600" smtClean="0">
              <a:solidFill>
                <a:schemeClr val="bg2"/>
              </a:solidFill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chemeClr val="bg2"/>
                </a:solidFill>
                <a:effectLst/>
              </a:rPr>
              <a:t>Участие в методических и предметных неделях; </a:t>
            </a:r>
          </a:p>
          <a:p>
            <a:pPr eaLnBrk="1" hangingPunct="1">
              <a:lnSpc>
                <a:spcPct val="80000"/>
              </a:lnSpc>
            </a:pPr>
            <a:endParaRPr lang="ru-RU" sz="1600" smtClean="0">
              <a:solidFill>
                <a:schemeClr val="bg2"/>
              </a:solidFill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chemeClr val="bg2"/>
                </a:solidFill>
                <a:effectLst/>
              </a:rPr>
              <a:t>Организация и проведение семинаров, «круглых столов», мастер-классов и т.п.; </a:t>
            </a:r>
          </a:p>
          <a:p>
            <a:pPr eaLnBrk="1" hangingPunct="1">
              <a:lnSpc>
                <a:spcPct val="80000"/>
              </a:lnSpc>
            </a:pPr>
            <a:endParaRPr lang="ru-RU" sz="1600" smtClean="0">
              <a:solidFill>
                <a:schemeClr val="bg2"/>
              </a:solidFill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chemeClr val="bg2"/>
                </a:solidFill>
                <a:effectLst/>
              </a:rPr>
              <a:t>Проведение научных исследований; </a:t>
            </a:r>
          </a:p>
          <a:p>
            <a:pPr eaLnBrk="1" hangingPunct="1">
              <a:lnSpc>
                <a:spcPct val="80000"/>
              </a:lnSpc>
            </a:pPr>
            <a:endParaRPr lang="ru-RU" sz="1600" smtClean="0">
              <a:solidFill>
                <a:schemeClr val="bg2"/>
              </a:solidFill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chemeClr val="bg2"/>
                </a:solidFill>
                <a:effectLst/>
              </a:rPr>
              <a:t>Разработка авторских программ; </a:t>
            </a:r>
          </a:p>
          <a:p>
            <a:pPr eaLnBrk="1" hangingPunct="1">
              <a:lnSpc>
                <a:spcPct val="80000"/>
              </a:lnSpc>
            </a:pPr>
            <a:endParaRPr lang="ru-RU" sz="1600" smtClean="0">
              <a:solidFill>
                <a:schemeClr val="bg2"/>
              </a:solidFill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600" smtClean="0">
                <a:solidFill>
                  <a:schemeClr val="bg2"/>
                </a:solidFill>
                <a:effectLst/>
              </a:rPr>
              <a:t>Подготовка творческого отчета, реферата, доклада, статьи.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362838-CCF7-4FEC-A964-06D91720A58B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8812213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z="3000" b="1" smtClean="0">
                <a:solidFill>
                  <a:schemeClr val="bg2"/>
                </a:solidFill>
              </a:rPr>
              <a:t>Раздел: Внеурочная деятельность по предмету</a:t>
            </a:r>
          </a:p>
        </p:txBody>
      </p:sp>
      <p:sp>
        <p:nvSpPr>
          <p:cNvPr id="26628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842375" cy="44227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Список творческих работ, рефератов, учебно-исследовательских работ, проектов, выполненных учащимися по предмету;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Информация об учащихся-победителях олимпиад, конкурсов, соревнований, интеллектуальных марафонов и др.;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Сценарии внеклассных мероприятий, фотографии и видео­кассеты с записью проведенных мероприятий, (выставки, предметные экскурсии, КВНы, брейн-ринги и т.п.);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Программы кружков и факультативов;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solidFill>
                  <a:schemeClr val="bg2"/>
                </a:solidFill>
                <a:effectLst/>
              </a:rPr>
              <a:t>Другие документы. </a:t>
            </a:r>
          </a:p>
          <a:p>
            <a:pPr eaLnBrk="1" hangingPunct="1">
              <a:lnSpc>
                <a:spcPct val="90000"/>
              </a:lnSpc>
            </a:pPr>
            <a:endParaRPr lang="ru-RU" sz="2400" b="1" smtClean="0">
              <a:solidFill>
                <a:schemeClr val="bg2"/>
              </a:solidFill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0F256E-B09B-482C-A135-5E3B16566140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510588" cy="6096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chemeClr val="bg2"/>
                </a:solidFill>
              </a:rPr>
              <a:t>Раздел: Учебно-материальная база</a:t>
            </a:r>
            <a:r>
              <a:rPr lang="ru-RU" sz="4000" smtClean="0"/>
              <a:t> </a:t>
            </a:r>
          </a:p>
        </p:txBody>
      </p:sp>
      <p:sp>
        <p:nvSpPr>
          <p:cNvPr id="286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43000"/>
            <a:ext cx="8613775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bg2"/>
                </a:solidFill>
                <a:effectLst/>
              </a:rPr>
              <a:t>Список словарей и другой справочной литературы по предмету; список наглядных пособий (макеты, таблицы, схемы, иллюстрации, портреты и др.);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bg2"/>
                </a:solidFill>
                <a:effectLst/>
              </a:rPr>
              <a:t>Наличие технических средств обучения (телевизор, видеомагнитофон, музыкальный центр, диапроектор и др.);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bg2"/>
                </a:solidFill>
                <a:effectLst/>
              </a:rPr>
              <a:t>Наличие компьютера и компьютерных средств обучения (программы виртуального эксперимента, контроля знаний, мультимедийные электронные учебники и т.п.);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bg2"/>
                </a:solidFill>
                <a:effectLst/>
              </a:rPr>
              <a:t>Аудио и видеопособия;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bg2"/>
                </a:solidFill>
                <a:effectLst/>
              </a:rPr>
              <a:t>Наличие дидактического материала, сборников задач, упражнений, примеров рефератов и сочинений и т.п.;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bg2"/>
                </a:solidFill>
                <a:effectLst/>
              </a:rPr>
              <a:t>Другие документы по желанию учителя.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62CFE6-30CA-4F65-9CA2-396D84DB0D68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590800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ru-RU" sz="4600" b="1" smtClean="0">
                <a:solidFill>
                  <a:schemeClr val="bg2"/>
                </a:solidFill>
              </a:rPr>
              <a:t>Благодарим 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блака">
  <a:themeElements>
    <a:clrScheme name="Облака 2">
      <a:dk1>
        <a:srgbClr val="000066"/>
      </a:dk1>
      <a:lt1>
        <a:srgbClr val="FFFFFF"/>
      </a:lt1>
      <a:dk2>
        <a:srgbClr val="00A2DC"/>
      </a:dk2>
      <a:lt2>
        <a:srgbClr val="FFFFFF"/>
      </a:lt2>
      <a:accent1>
        <a:srgbClr val="0079A4"/>
      </a:accent1>
      <a:accent2>
        <a:srgbClr val="33CCCC"/>
      </a:accent2>
      <a:accent3>
        <a:srgbClr val="AACEEB"/>
      </a:accent3>
      <a:accent4>
        <a:srgbClr val="DADADA"/>
      </a:accent4>
      <a:accent5>
        <a:srgbClr val="AABECF"/>
      </a:accent5>
      <a:accent6>
        <a:srgbClr val="2DB9B9"/>
      </a:accent6>
      <a:hlink>
        <a:srgbClr val="FFFFCC"/>
      </a:hlink>
      <a:folHlink>
        <a:srgbClr val="FFCC00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446</Words>
  <Application>Microsoft Office PowerPoint</Application>
  <PresentationFormat>Экран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Облака</vt:lpstr>
      <vt:lpstr>Что такое портфолио?   Портфолио (с итал.-«папка с документами»,«папка специалиста»)   Рекомендации по составлению </vt:lpstr>
      <vt:lpstr>Портфолио учителя</vt:lpstr>
      <vt:lpstr>Раздел: Общие сведения об учителе </vt:lpstr>
      <vt:lpstr>Раздел: Результаты педагогической деятельности </vt:lpstr>
      <vt:lpstr>Раздел: Научно-методическая деятельность </vt:lpstr>
      <vt:lpstr>Раздел: Внеурочная деятельность по предмету</vt:lpstr>
      <vt:lpstr>Раздел: Учебно-материальная база </vt:lpstr>
      <vt:lpstr>Благодарим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</cp:revision>
  <cp:lastPrinted>1601-01-01T00:00:00Z</cp:lastPrinted>
  <dcterms:created xsi:type="dcterms:W3CDTF">1601-01-01T00:00:00Z</dcterms:created>
  <dcterms:modified xsi:type="dcterms:W3CDTF">2017-02-07T12:17:27Z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